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72" r:id="rId14"/>
    <p:sldId id="270" r:id="rId15"/>
    <p:sldId id="271" r:id="rId16"/>
    <p:sldId id="265" r:id="rId17"/>
  </p:sldIdLst>
  <p:sldSz cx="14630400" cy="8229600"/>
  <p:notesSz cx="8229600" cy="14630400"/>
  <p:embeddedFontLst>
    <p:embeddedFont>
      <p:font typeface="Fira Sans" panose="020B0503050000020004" pitchFamily="34" charset="0"/>
      <p:regular r:id="rId19"/>
      <p:bold r:id="rId20"/>
    </p:embeddedFont>
    <p:embeddedFont>
      <p:font typeface="Inconsolata Bold" pitchFamily="1" charset="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9/18/2025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3549134" y="1722239"/>
            <a:ext cx="7532132" cy="855821"/>
          </a:xfrm>
          <a:prstGeom prst="rect">
            <a:avLst/>
          </a:prstGeom>
          <a:noFill/>
          <a:ln/>
        </p:spPr>
        <p:txBody>
          <a:bodyPr wrap="none" lIns="0" tIns="0" rIns="0" bIns="0" rtlCol="0" anchor="t"/>
          <a:lstStyle/>
          <a:p>
            <a:pPr marL="0" indent="0" algn="ctr">
              <a:lnSpc>
                <a:spcPts val="6700"/>
              </a:lnSpc>
              <a:buNone/>
            </a:pPr>
            <a:r>
              <a:rPr lang="en-US" sz="5350" b="1" dirty="0">
                <a:solidFill>
                  <a:srgbClr val="F94CAF"/>
                </a:solidFill>
                <a:latin typeface="Inconsolata Bold" pitchFamily="34" charset="0"/>
                <a:ea typeface="Inconsolata Bold" pitchFamily="34" charset="-122"/>
                <a:cs typeface="Inconsolata Bold" pitchFamily="34" charset="-120"/>
              </a:rPr>
              <a:t>Interview Presentation</a:t>
            </a:r>
            <a:endParaRPr lang="en-US" sz="5350" dirty="0"/>
          </a:p>
        </p:txBody>
      </p:sp>
      <p:sp>
        <p:nvSpPr>
          <p:cNvPr id="3" name="Text 1"/>
          <p:cNvSpPr/>
          <p:nvPr/>
        </p:nvSpPr>
        <p:spPr>
          <a:xfrm>
            <a:off x="793790" y="2875717"/>
            <a:ext cx="1304282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4" name="Text 2"/>
          <p:cNvSpPr/>
          <p:nvPr/>
        </p:nvSpPr>
        <p:spPr>
          <a:xfrm>
            <a:off x="793790" y="3490913"/>
            <a:ext cx="13042821" cy="1240155"/>
          </a:xfrm>
          <a:prstGeom prst="rect">
            <a:avLst/>
          </a:prstGeom>
          <a:noFill/>
          <a:ln/>
        </p:spPr>
        <p:txBody>
          <a:bodyPr wrap="square" lIns="0" tIns="0" rIns="0" bIns="0" rtlCol="0" anchor="t"/>
          <a:lstStyle/>
          <a:p>
            <a:pPr marL="0" indent="0" algn="ctr">
              <a:lnSpc>
                <a:spcPts val="4850"/>
              </a:lnSpc>
              <a:buNone/>
            </a:pPr>
            <a:r>
              <a:rPr lang="en-US" sz="3900" b="1" dirty="0">
                <a:solidFill>
                  <a:srgbClr val="F94CAF"/>
                </a:solidFill>
                <a:latin typeface="Inconsolata Bold" pitchFamily="34" charset="0"/>
                <a:ea typeface="Inconsolata Bold" pitchFamily="34" charset="-122"/>
                <a:cs typeface="Inconsolata Bold" pitchFamily="34" charset="-120"/>
              </a:rPr>
              <a:t>Summary of My Learnings as a Machine Learning Engineer Candidate</a:t>
            </a:r>
            <a:endParaRPr lang="en-US" sz="3900" dirty="0"/>
          </a:p>
        </p:txBody>
      </p:sp>
      <p:sp>
        <p:nvSpPr>
          <p:cNvPr id="5" name="Text 3"/>
          <p:cNvSpPr/>
          <p:nvPr/>
        </p:nvSpPr>
        <p:spPr>
          <a:xfrm>
            <a:off x="793790" y="5028724"/>
            <a:ext cx="13042821" cy="317540"/>
          </a:xfrm>
          <a:prstGeom prst="rect">
            <a:avLst/>
          </a:prstGeom>
          <a:noFill/>
          <a:ln/>
        </p:spPr>
        <p:txBody>
          <a:bodyPr wrap="none" lIns="0" tIns="0" rIns="0" bIns="0" rtlCol="0" anchor="t"/>
          <a:lstStyle/>
          <a:p>
            <a:pPr marL="0" indent="0" algn="ctr">
              <a:lnSpc>
                <a:spcPts val="2500"/>
              </a:lnSpc>
              <a:buNone/>
            </a:pPr>
            <a:endParaRPr lang="en-US" sz="1550" dirty="0"/>
          </a:p>
        </p:txBody>
      </p:sp>
      <p:sp>
        <p:nvSpPr>
          <p:cNvPr id="6" name="Text 4"/>
          <p:cNvSpPr/>
          <p:nvPr/>
        </p:nvSpPr>
        <p:spPr>
          <a:xfrm>
            <a:off x="793790" y="5569506"/>
            <a:ext cx="13042821" cy="317540"/>
          </a:xfrm>
          <a:prstGeom prst="rect">
            <a:avLst/>
          </a:prstGeom>
          <a:noFill/>
          <a:ln/>
        </p:spPr>
        <p:txBody>
          <a:bodyPr wrap="none" lIns="0" tIns="0" rIns="0" bIns="0" rtlCol="0" anchor="t"/>
          <a:lstStyle/>
          <a:p>
            <a:pPr marL="0" indent="0" algn="ctr">
              <a:lnSpc>
                <a:spcPts val="2500"/>
              </a:lnSpc>
              <a:buNone/>
            </a:pPr>
            <a:endParaRPr lang="en-US" sz="1550" dirty="0"/>
          </a:p>
        </p:txBody>
      </p:sp>
      <p:sp>
        <p:nvSpPr>
          <p:cNvPr id="7" name="Text 5"/>
          <p:cNvSpPr/>
          <p:nvPr/>
        </p:nvSpPr>
        <p:spPr>
          <a:xfrm>
            <a:off x="793790" y="6110288"/>
            <a:ext cx="13042821" cy="396954"/>
          </a:xfrm>
          <a:prstGeom prst="rect">
            <a:avLst/>
          </a:prstGeom>
          <a:noFill/>
          <a:ln/>
        </p:spPr>
        <p:txBody>
          <a:bodyPr wrap="none" lIns="0" tIns="0" rIns="0" bIns="0" rtlCol="0" anchor="t"/>
          <a:lstStyle/>
          <a:p>
            <a:pPr marL="0" indent="0" algn="ctr">
              <a:lnSpc>
                <a:spcPts val="3100"/>
              </a:lnSpc>
              <a:buNone/>
            </a:pPr>
            <a:r>
              <a:rPr lang="en-US" sz="1950" b="1" dirty="0">
                <a:solidFill>
                  <a:srgbClr val="DAD1E6"/>
                </a:solidFill>
                <a:latin typeface="Fira Sans" pitchFamily="34" charset="0"/>
                <a:ea typeface="Fira Sans" pitchFamily="34" charset="-122"/>
                <a:cs typeface="Fira Sans" pitchFamily="34" charset="-120"/>
              </a:rPr>
              <a:t>Reshma M</a:t>
            </a:r>
            <a:r>
              <a:rPr lang="en-US" sz="1950" dirty="0">
                <a:solidFill>
                  <a:srgbClr val="DAD1E6"/>
                </a:solidFill>
                <a:latin typeface="Fira Sans" pitchFamily="34" charset="0"/>
                <a:ea typeface="Fira Sans" pitchFamily="34" charset="-122"/>
                <a:cs typeface="Fira Sans" pitchFamily="34" charset="-120"/>
              </a:rPr>
              <a:t> | </a:t>
            </a:r>
            <a:r>
              <a:rPr lang="en-US" sz="1950" b="1" dirty="0">
                <a:solidFill>
                  <a:srgbClr val="DAD1E6"/>
                </a:solidFill>
                <a:latin typeface="Fira Sans" pitchFamily="34" charset="0"/>
                <a:ea typeface="Fira Sans" pitchFamily="34" charset="-122"/>
                <a:cs typeface="Fira Sans" pitchFamily="34" charset="-120"/>
              </a:rPr>
              <a:t>Machine Learning Engineer Candidate</a:t>
            </a:r>
            <a:r>
              <a:rPr lang="en-US" sz="1950" dirty="0">
                <a:solidFill>
                  <a:srgbClr val="DAD1E6"/>
                </a:solidFill>
                <a:latin typeface="Fira Sans" pitchFamily="34" charset="0"/>
                <a:ea typeface="Fira Sans" pitchFamily="34" charset="-122"/>
                <a:cs typeface="Fira Sans" pitchFamily="34" charset="-120"/>
              </a:rPr>
              <a:t> | </a:t>
            </a:r>
            <a:r>
              <a:rPr lang="en-US" sz="1950" b="1" dirty="0">
                <a:solidFill>
                  <a:srgbClr val="DAD1E6"/>
                </a:solidFill>
                <a:latin typeface="Fira Sans" pitchFamily="34" charset="0"/>
                <a:ea typeface="Fira Sans" pitchFamily="34" charset="-122"/>
                <a:cs typeface="Fira Sans" pitchFamily="34" charset="-120"/>
              </a:rPr>
              <a:t>Tachyon Systems</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539523"/>
            <a:ext cx="7825502" cy="978218"/>
          </a:xfrm>
          <a:prstGeom prst="rect">
            <a:avLst/>
          </a:prstGeom>
          <a:noFill/>
          <a:ln/>
        </p:spPr>
        <p:txBody>
          <a:bodyPr wrap="none" lIns="0" tIns="0" rIns="0" bIns="0" rtlCol="0" anchor="t"/>
          <a:lstStyle/>
          <a:p>
            <a:pPr marL="0" indent="0" algn="l">
              <a:lnSpc>
                <a:spcPts val="7700"/>
              </a:lnSpc>
              <a:buNone/>
            </a:pPr>
            <a:r>
              <a:rPr lang="en-US" sz="6150" b="1" dirty="0">
                <a:solidFill>
                  <a:srgbClr val="F94CAF"/>
                </a:solidFill>
                <a:latin typeface="Inconsolata Bold" pitchFamily="34" charset="0"/>
                <a:ea typeface="Inconsolata Bold" pitchFamily="34" charset="-122"/>
                <a:cs typeface="Inconsolata Bold" pitchFamily="34" charset="-120"/>
              </a:rPr>
              <a:t>System Design for ML</a:t>
            </a:r>
            <a:endParaRPr lang="en-US" sz="6150" dirty="0"/>
          </a:p>
        </p:txBody>
      </p:sp>
      <p:sp>
        <p:nvSpPr>
          <p:cNvPr id="3" name="Text 1"/>
          <p:cNvSpPr/>
          <p:nvPr/>
        </p:nvSpPr>
        <p:spPr>
          <a:xfrm>
            <a:off x="793670" y="2084001"/>
            <a:ext cx="13042821" cy="362903"/>
          </a:xfrm>
          <a:prstGeom prst="rect">
            <a:avLst/>
          </a:prstGeom>
          <a:noFill/>
          <a:ln/>
        </p:spPr>
        <p:txBody>
          <a:bodyPr wrap="none" lIns="0" tIns="0" rIns="0" bIns="0" rtlCol="0" anchor="t"/>
          <a:lstStyle/>
          <a:p>
            <a:pPr marL="285750" indent="-285750" algn="l">
              <a:lnSpc>
                <a:spcPts val="2850"/>
              </a:lnSpc>
              <a:buFont typeface="Arial" panose="020B0604020202020204" pitchFamily="34" charset="0"/>
              <a:buChar char="•"/>
            </a:pPr>
            <a:r>
              <a:rPr lang="en-US" sz="1750" b="1" dirty="0">
                <a:solidFill>
                  <a:srgbClr val="DAD1E6"/>
                </a:solidFill>
                <a:latin typeface="Fira Sans" pitchFamily="34" charset="0"/>
                <a:ea typeface="Fira Sans" pitchFamily="34" charset="-122"/>
                <a:cs typeface="Fira Sans" pitchFamily="34" charset="-120"/>
              </a:rPr>
              <a:t>System design for ML</a:t>
            </a:r>
            <a:r>
              <a:rPr lang="en-US" sz="1750" dirty="0">
                <a:solidFill>
                  <a:srgbClr val="DAD1E6"/>
                </a:solidFill>
                <a:latin typeface="Fira Sans" pitchFamily="34" charset="0"/>
                <a:ea typeface="Fira Sans" pitchFamily="34" charset="-122"/>
                <a:cs typeface="Fira Sans" pitchFamily="34" charset="-120"/>
              </a:rPr>
              <a:t> focuses on building end-to-end pipelines for data collection, training, and deployment.</a:t>
            </a:r>
            <a:endParaRPr lang="en-US" sz="1750" dirty="0"/>
          </a:p>
        </p:txBody>
      </p:sp>
      <p:sp>
        <p:nvSpPr>
          <p:cNvPr id="4" name="Text 2"/>
          <p:cNvSpPr/>
          <p:nvPr/>
        </p:nvSpPr>
        <p:spPr>
          <a:xfrm>
            <a:off x="793669" y="2953072"/>
            <a:ext cx="13042821" cy="362903"/>
          </a:xfrm>
          <a:prstGeom prst="rect">
            <a:avLst/>
          </a:prstGeom>
          <a:noFill/>
          <a:ln/>
        </p:spPr>
        <p:txBody>
          <a:bodyPr wrap="none" lIns="0" tIns="0" rIns="0" bIns="0" rtlCol="0" anchor="t"/>
          <a:lstStyle/>
          <a:p>
            <a:pPr marL="285750" indent="-285750" algn="l">
              <a:lnSpc>
                <a:spcPts val="2850"/>
              </a:lnSpc>
              <a:buFont typeface="Arial" panose="020B0604020202020204" pitchFamily="34" charset="0"/>
              <a:buChar char="•"/>
            </a:pPr>
            <a:r>
              <a:rPr lang="en-US" sz="1750" dirty="0">
                <a:solidFill>
                  <a:srgbClr val="DAD1E6"/>
                </a:solidFill>
                <a:latin typeface="Fira Sans" pitchFamily="34" charset="0"/>
                <a:ea typeface="Fira Sans" pitchFamily="34" charset="-122"/>
                <a:cs typeface="Fira Sans" pitchFamily="34" charset="-120"/>
              </a:rPr>
              <a:t>Architecting Pipelines : Designing an automated workflow that handles the complete</a:t>
            </a:r>
            <a:endParaRPr lang="en-US" sz="1750" dirty="0"/>
          </a:p>
        </p:txBody>
      </p:sp>
      <p:sp>
        <p:nvSpPr>
          <p:cNvPr id="5" name="Shape 3"/>
          <p:cNvSpPr/>
          <p:nvPr/>
        </p:nvSpPr>
        <p:spPr>
          <a:xfrm>
            <a:off x="793790" y="4185047"/>
            <a:ext cx="4196358" cy="2527340"/>
          </a:xfrm>
          <a:prstGeom prst="roundRect">
            <a:avLst>
              <a:gd name="adj" fmla="val 1346"/>
            </a:avLst>
          </a:prstGeom>
          <a:solidFill>
            <a:srgbClr val="241631"/>
          </a:solidFill>
          <a:ln w="30480">
            <a:solidFill>
              <a:srgbClr val="5C4E69"/>
            </a:solidFill>
            <a:prstDash val="solid"/>
          </a:ln>
        </p:spPr>
      </p:sp>
      <p:sp>
        <p:nvSpPr>
          <p:cNvPr id="6" name="Text 4"/>
          <p:cNvSpPr/>
          <p:nvPr/>
        </p:nvSpPr>
        <p:spPr>
          <a:xfrm>
            <a:off x="1051084" y="4442341"/>
            <a:ext cx="3681770" cy="708660"/>
          </a:xfrm>
          <a:prstGeom prst="rect">
            <a:avLst/>
          </a:prstGeom>
          <a:noFill/>
          <a:ln/>
        </p:spPr>
        <p:txBody>
          <a:bodyPr wrap="squar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Data Ingestion and Preprocessing</a:t>
            </a:r>
            <a:endParaRPr lang="en-US" sz="2200" dirty="0"/>
          </a:p>
        </p:txBody>
      </p:sp>
      <p:sp>
        <p:nvSpPr>
          <p:cNvPr id="7" name="Text 5"/>
          <p:cNvSpPr/>
          <p:nvPr/>
        </p:nvSpPr>
        <p:spPr>
          <a:xfrm>
            <a:off x="1051084" y="5287089"/>
            <a:ext cx="368177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Collecting raw data. </a:t>
            </a:r>
            <a:endParaRPr lang="en-US" sz="1750" dirty="0"/>
          </a:p>
        </p:txBody>
      </p:sp>
      <p:sp>
        <p:nvSpPr>
          <p:cNvPr id="8" name="Text 6"/>
          <p:cNvSpPr/>
          <p:nvPr/>
        </p:nvSpPr>
        <p:spPr>
          <a:xfrm>
            <a:off x="1051084" y="5729288"/>
            <a:ext cx="3681770"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Cleaning, Feature engineering and Scaling.</a:t>
            </a:r>
            <a:endParaRPr lang="en-US" sz="1750" dirty="0"/>
          </a:p>
        </p:txBody>
      </p:sp>
      <p:sp>
        <p:nvSpPr>
          <p:cNvPr id="9" name="Shape 7"/>
          <p:cNvSpPr/>
          <p:nvPr/>
        </p:nvSpPr>
        <p:spPr>
          <a:xfrm>
            <a:off x="5216962" y="4185047"/>
            <a:ext cx="4196358" cy="2527340"/>
          </a:xfrm>
          <a:prstGeom prst="roundRect">
            <a:avLst>
              <a:gd name="adj" fmla="val 1346"/>
            </a:avLst>
          </a:prstGeom>
          <a:solidFill>
            <a:srgbClr val="241631"/>
          </a:solidFill>
          <a:ln w="30480">
            <a:solidFill>
              <a:srgbClr val="5C4E69"/>
            </a:solidFill>
            <a:prstDash val="solid"/>
          </a:ln>
        </p:spPr>
      </p:sp>
      <p:sp>
        <p:nvSpPr>
          <p:cNvPr id="10" name="Text 8"/>
          <p:cNvSpPr/>
          <p:nvPr/>
        </p:nvSpPr>
        <p:spPr>
          <a:xfrm>
            <a:off x="5474256" y="4442341"/>
            <a:ext cx="3681770" cy="708660"/>
          </a:xfrm>
          <a:prstGeom prst="rect">
            <a:avLst/>
          </a:prstGeom>
          <a:noFill/>
          <a:ln/>
        </p:spPr>
        <p:txBody>
          <a:bodyPr wrap="squar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Model Training and Evaluation</a:t>
            </a:r>
            <a:endParaRPr lang="en-US" sz="2200" dirty="0"/>
          </a:p>
        </p:txBody>
      </p:sp>
      <p:sp>
        <p:nvSpPr>
          <p:cNvPr id="11" name="Text 9"/>
          <p:cNvSpPr/>
          <p:nvPr/>
        </p:nvSpPr>
        <p:spPr>
          <a:xfrm>
            <a:off x="5474256" y="5287089"/>
            <a:ext cx="3681770"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Building and Optimizing Models.</a:t>
            </a:r>
            <a:endParaRPr lang="en-US" sz="1750" dirty="0"/>
          </a:p>
        </p:txBody>
      </p:sp>
      <p:sp>
        <p:nvSpPr>
          <p:cNvPr id="12" name="Text 10"/>
          <p:cNvSpPr/>
          <p:nvPr/>
        </p:nvSpPr>
        <p:spPr>
          <a:xfrm>
            <a:off x="5474256" y="6092190"/>
            <a:ext cx="368177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Testing with metrics.</a:t>
            </a:r>
            <a:endParaRPr lang="en-US" sz="1750" dirty="0"/>
          </a:p>
        </p:txBody>
      </p:sp>
      <p:sp>
        <p:nvSpPr>
          <p:cNvPr id="13" name="Shape 11"/>
          <p:cNvSpPr/>
          <p:nvPr/>
        </p:nvSpPr>
        <p:spPr>
          <a:xfrm>
            <a:off x="9640133" y="4185047"/>
            <a:ext cx="4196358" cy="2527340"/>
          </a:xfrm>
          <a:prstGeom prst="roundRect">
            <a:avLst>
              <a:gd name="adj" fmla="val 1346"/>
            </a:avLst>
          </a:prstGeom>
          <a:solidFill>
            <a:srgbClr val="241631"/>
          </a:solidFill>
          <a:ln w="30480">
            <a:solidFill>
              <a:srgbClr val="5C4E69"/>
            </a:solidFill>
            <a:prstDash val="solid"/>
          </a:ln>
        </p:spPr>
      </p:sp>
      <p:sp>
        <p:nvSpPr>
          <p:cNvPr id="14" name="Text 12"/>
          <p:cNvSpPr/>
          <p:nvPr/>
        </p:nvSpPr>
        <p:spPr>
          <a:xfrm>
            <a:off x="9897427" y="4442341"/>
            <a:ext cx="3542228"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Deployment and Monitoring</a:t>
            </a:r>
            <a:endParaRPr lang="en-US" sz="2200" dirty="0"/>
          </a:p>
        </p:txBody>
      </p:sp>
      <p:sp>
        <p:nvSpPr>
          <p:cNvPr id="15" name="Text 13"/>
          <p:cNvSpPr/>
          <p:nvPr/>
        </p:nvSpPr>
        <p:spPr>
          <a:xfrm>
            <a:off x="9897427" y="4932759"/>
            <a:ext cx="3681770"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Serving the trained model via APIs.</a:t>
            </a:r>
            <a:endParaRPr lang="en-US" sz="1750" dirty="0"/>
          </a:p>
        </p:txBody>
      </p:sp>
      <p:sp>
        <p:nvSpPr>
          <p:cNvPr id="16" name="Text 14"/>
          <p:cNvSpPr/>
          <p:nvPr/>
        </p:nvSpPr>
        <p:spPr>
          <a:xfrm>
            <a:off x="9897427" y="5737860"/>
            <a:ext cx="368177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Tracking Performance if needed.</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89685"/>
            <a:ext cx="11346061" cy="978218"/>
          </a:xfrm>
          <a:prstGeom prst="rect">
            <a:avLst/>
          </a:prstGeom>
          <a:noFill/>
          <a:ln/>
        </p:spPr>
        <p:txBody>
          <a:bodyPr wrap="none" lIns="0" tIns="0" rIns="0" bIns="0" rtlCol="0" anchor="t"/>
          <a:lstStyle/>
          <a:p>
            <a:pPr marL="0" indent="0" algn="l">
              <a:lnSpc>
                <a:spcPts val="7700"/>
              </a:lnSpc>
              <a:buNone/>
            </a:pPr>
            <a:r>
              <a:rPr lang="en-US" sz="6150" b="1" dirty="0">
                <a:solidFill>
                  <a:srgbClr val="F94CAF"/>
                </a:solidFill>
                <a:latin typeface="Inconsolata Bold" pitchFamily="34" charset="0"/>
                <a:ea typeface="Inconsolata Bold" pitchFamily="34" charset="-122"/>
                <a:cs typeface="Inconsolata Bold" pitchFamily="34" charset="-120"/>
              </a:rPr>
              <a:t>Containerization &amp; Deployment</a:t>
            </a:r>
            <a:endParaRPr lang="en-US" sz="6150" dirty="0"/>
          </a:p>
        </p:txBody>
      </p:sp>
      <p:sp>
        <p:nvSpPr>
          <p:cNvPr id="3" name="Text 1"/>
          <p:cNvSpPr/>
          <p:nvPr/>
        </p:nvSpPr>
        <p:spPr>
          <a:xfrm>
            <a:off x="793790" y="2812137"/>
            <a:ext cx="8818364" cy="362903"/>
          </a:xfrm>
          <a:prstGeom prst="rect">
            <a:avLst/>
          </a:prstGeom>
          <a:noFill/>
          <a:ln/>
        </p:spPr>
        <p:txBody>
          <a:bodyPr wrap="none" lIns="0" tIns="0" rIns="0" bIns="0" rtlCol="0" anchor="t"/>
          <a:lstStyle/>
          <a:p>
            <a:pPr marL="0" indent="0" algn="l">
              <a:lnSpc>
                <a:spcPts val="2850"/>
              </a:lnSpc>
              <a:buNone/>
            </a:pPr>
            <a:r>
              <a:rPr lang="en-US" sz="1750" dirty="0">
                <a:solidFill>
                  <a:srgbClr val="F94CAF"/>
                </a:solidFill>
                <a:latin typeface="Fira Sans" pitchFamily="34" charset="0"/>
                <a:ea typeface="Fira Sans" pitchFamily="34" charset="-122"/>
                <a:cs typeface="Fira Sans" pitchFamily="34" charset="-120"/>
              </a:rPr>
              <a:t>Containerizing</a:t>
            </a:r>
            <a:r>
              <a:rPr lang="en-US" sz="1750" dirty="0">
                <a:solidFill>
                  <a:srgbClr val="DAD1E6"/>
                </a:solidFill>
                <a:latin typeface="Fira Sans" pitchFamily="34" charset="0"/>
                <a:ea typeface="Fira Sans" pitchFamily="34" charset="-122"/>
                <a:cs typeface="Fira Sans" pitchFamily="34" charset="-120"/>
              </a:rPr>
              <a:t> models ensures consistent environments and easy scaling.</a:t>
            </a:r>
            <a:endParaRPr lang="en-US" sz="1750" dirty="0"/>
          </a:p>
        </p:txBody>
      </p:sp>
      <p:sp>
        <p:nvSpPr>
          <p:cNvPr id="4" name="Text 2"/>
          <p:cNvSpPr/>
          <p:nvPr/>
        </p:nvSpPr>
        <p:spPr>
          <a:xfrm>
            <a:off x="793790" y="3379113"/>
            <a:ext cx="8818364" cy="725805"/>
          </a:xfrm>
          <a:prstGeom prst="rect">
            <a:avLst/>
          </a:prstGeom>
          <a:noFill/>
          <a:ln/>
        </p:spPr>
        <p:txBody>
          <a:bodyPr wrap="square" lIns="0" tIns="0" rIns="0" bIns="0" rtlCol="0" anchor="t"/>
          <a:lstStyle/>
          <a:p>
            <a:pPr marL="0" indent="0" algn="l">
              <a:lnSpc>
                <a:spcPts val="2850"/>
              </a:lnSpc>
              <a:buNone/>
            </a:pPr>
            <a:r>
              <a:rPr lang="en-US" sz="1750" dirty="0">
                <a:solidFill>
                  <a:srgbClr val="F94CAF"/>
                </a:solidFill>
                <a:latin typeface="Fira Sans" pitchFamily="34" charset="0"/>
                <a:ea typeface="Fira Sans" pitchFamily="34" charset="-122"/>
                <a:cs typeface="Fira Sans" pitchFamily="34" charset="-120"/>
              </a:rPr>
              <a:t>Deployment </a:t>
            </a:r>
            <a:r>
              <a:rPr lang="en-US" sz="1750" dirty="0">
                <a:solidFill>
                  <a:srgbClr val="DAD1E6"/>
                </a:solidFill>
                <a:latin typeface="Fira Sans" pitchFamily="34" charset="0"/>
                <a:ea typeface="Fira Sans" pitchFamily="34" charset="-122"/>
                <a:cs typeface="Fira Sans" pitchFamily="34" charset="-120"/>
              </a:rPr>
              <a:t>makes trained models available in production, often through APIs or cloud services.</a:t>
            </a:r>
            <a:endParaRPr lang="en-US" sz="1750" dirty="0"/>
          </a:p>
        </p:txBody>
      </p:sp>
      <p:sp>
        <p:nvSpPr>
          <p:cNvPr id="5" name="Text 3"/>
          <p:cNvSpPr/>
          <p:nvPr/>
        </p:nvSpPr>
        <p:spPr>
          <a:xfrm>
            <a:off x="793790" y="4308991"/>
            <a:ext cx="881836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Together, they enable </a:t>
            </a:r>
            <a:r>
              <a:rPr lang="en-US" sz="1750" b="1" dirty="0">
                <a:solidFill>
                  <a:srgbClr val="DAD1E6"/>
                </a:solidFill>
                <a:latin typeface="Fira Sans" pitchFamily="34" charset="0"/>
                <a:ea typeface="Fira Sans" pitchFamily="34" charset="-122"/>
                <a:cs typeface="Fira Sans" pitchFamily="34" charset="-120"/>
              </a:rPr>
              <a:t>scalability, portability, and reliable real-time predictions</a:t>
            </a: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6" name="Text 4"/>
          <p:cNvSpPr/>
          <p:nvPr/>
        </p:nvSpPr>
        <p:spPr>
          <a:xfrm>
            <a:off x="793790" y="4875967"/>
            <a:ext cx="8818364" cy="362903"/>
          </a:xfrm>
          <a:prstGeom prst="rect">
            <a:avLst/>
          </a:prstGeom>
          <a:noFill/>
          <a:ln/>
        </p:spPr>
        <p:txBody>
          <a:bodyPr wrap="none" lIns="0" tIns="0" rIns="0" bIns="0" rtlCol="0" anchor="t"/>
          <a:lstStyle/>
          <a:p>
            <a:pPr marL="0" indent="0" algn="l">
              <a:lnSpc>
                <a:spcPts val="2850"/>
              </a:lnSpc>
              <a:buNone/>
            </a:pPr>
            <a:r>
              <a:rPr lang="en-US" sz="1750" dirty="0">
                <a:solidFill>
                  <a:srgbClr val="F94CAF"/>
                </a:solidFill>
                <a:latin typeface="Fira Sans" pitchFamily="34" charset="0"/>
                <a:ea typeface="Fira Sans" pitchFamily="34" charset="-122"/>
                <a:cs typeface="Fira Sans" pitchFamily="34" charset="-120"/>
              </a:rPr>
              <a:t>Serverless Interaction</a:t>
            </a:r>
            <a:endParaRPr lang="en-US" sz="1750" dirty="0"/>
          </a:p>
        </p:txBody>
      </p:sp>
      <p:sp>
        <p:nvSpPr>
          <p:cNvPr id="7" name="Text 5"/>
          <p:cNvSpPr/>
          <p:nvPr/>
        </p:nvSpPr>
        <p:spPr>
          <a:xfrm>
            <a:off x="793790" y="5442942"/>
            <a:ext cx="881836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Dockizing enables ML models to run in serverless platforms, where infrastructure is abstracted and models can be invoked only when needed.</a:t>
            </a:r>
            <a:endParaRPr lang="en-US" sz="1750" dirty="0"/>
          </a:p>
        </p:txBody>
      </p:sp>
      <p:sp>
        <p:nvSpPr>
          <p:cNvPr id="8" name="Text 6"/>
          <p:cNvSpPr/>
          <p:nvPr/>
        </p:nvSpPr>
        <p:spPr>
          <a:xfrm>
            <a:off x="793790" y="6372820"/>
            <a:ext cx="8818364"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9" name="Image 0" descr="preencoded.png"/>
          <p:cNvPicPr>
            <a:picLocks noChangeAspect="1"/>
          </p:cNvPicPr>
          <p:nvPr/>
        </p:nvPicPr>
        <p:blipFill>
          <a:blip r:embed="rId3"/>
          <a:stretch>
            <a:fillRect/>
          </a:stretch>
        </p:blipFill>
        <p:spPr>
          <a:xfrm>
            <a:off x="10805160" y="2863215"/>
            <a:ext cx="2406848" cy="2406848"/>
          </a:xfrm>
          <a:prstGeom prst="rect">
            <a:avLst/>
          </a:prstGeom>
        </p:spPr>
      </p:pic>
      <p:sp>
        <p:nvSpPr>
          <p:cNvPr id="10" name="Text 7"/>
          <p:cNvSpPr/>
          <p:nvPr/>
        </p:nvSpPr>
        <p:spPr>
          <a:xfrm>
            <a:off x="10173176" y="5525214"/>
            <a:ext cx="3670935"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Example: Dockized model serving with Kubernetes for automated scaling and updates.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81814"/>
            <a:ext cx="7825502" cy="978218"/>
          </a:xfrm>
          <a:prstGeom prst="rect">
            <a:avLst/>
          </a:prstGeom>
          <a:noFill/>
          <a:ln/>
        </p:spPr>
        <p:txBody>
          <a:bodyPr wrap="none" lIns="0" tIns="0" rIns="0" bIns="0" rtlCol="0" anchor="t"/>
          <a:lstStyle/>
          <a:p>
            <a:pPr marL="0" indent="0" algn="l">
              <a:lnSpc>
                <a:spcPts val="7700"/>
              </a:lnSpc>
              <a:buNone/>
            </a:pPr>
            <a:r>
              <a:rPr lang="en-US" sz="6150" b="1" dirty="0">
                <a:solidFill>
                  <a:srgbClr val="F94CAF"/>
                </a:solidFill>
                <a:latin typeface="Inconsolata Bold" pitchFamily="34" charset="0"/>
                <a:ea typeface="Inconsolata Bold" pitchFamily="34" charset="-122"/>
                <a:cs typeface="Inconsolata Bold" pitchFamily="34" charset="-120"/>
              </a:rPr>
              <a:t>Monitoring &amp; MLOps</a:t>
            </a:r>
            <a:endParaRPr lang="en-US" sz="6150" dirty="0"/>
          </a:p>
        </p:txBody>
      </p:sp>
      <p:sp>
        <p:nvSpPr>
          <p:cNvPr id="3" name="Text 1"/>
          <p:cNvSpPr/>
          <p:nvPr/>
        </p:nvSpPr>
        <p:spPr>
          <a:xfrm>
            <a:off x="793790" y="261366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DAD1E6"/>
                </a:solidFill>
                <a:latin typeface="Fira Sans" pitchFamily="34" charset="0"/>
                <a:ea typeface="Fira Sans" pitchFamily="34" charset="-122"/>
                <a:cs typeface="Fira Sans" pitchFamily="34" charset="-120"/>
              </a:rPr>
              <a:t>Monitoring</a:t>
            </a:r>
            <a:r>
              <a:rPr lang="en-US" sz="1750" dirty="0">
                <a:solidFill>
                  <a:srgbClr val="DAD1E6"/>
                </a:solidFill>
                <a:latin typeface="Fira Sans" pitchFamily="34" charset="0"/>
                <a:ea typeface="Fira Sans" pitchFamily="34" charset="-122"/>
                <a:cs typeface="Fira Sans" pitchFamily="34" charset="-120"/>
              </a:rPr>
              <a:t> tracks model performance after deployment (accuracy, latency, drift).</a:t>
            </a:r>
            <a:endParaRPr lang="en-US" sz="1750" dirty="0"/>
          </a:p>
        </p:txBody>
      </p:sp>
      <p:sp>
        <p:nvSpPr>
          <p:cNvPr id="4" name="Shape 2"/>
          <p:cNvSpPr/>
          <p:nvPr/>
        </p:nvSpPr>
        <p:spPr>
          <a:xfrm>
            <a:off x="793790" y="3231713"/>
            <a:ext cx="4196358" cy="1730812"/>
          </a:xfrm>
          <a:prstGeom prst="roundRect">
            <a:avLst>
              <a:gd name="adj" fmla="val 8453"/>
            </a:avLst>
          </a:prstGeom>
          <a:solidFill>
            <a:srgbClr val="241631"/>
          </a:solidFill>
          <a:ln w="30480">
            <a:solidFill>
              <a:srgbClr val="5C4E69"/>
            </a:solidFill>
            <a:prstDash val="solid"/>
          </a:ln>
        </p:spPr>
      </p:sp>
      <p:pic>
        <p:nvPicPr>
          <p:cNvPr id="5" name="Image 0" descr="preencoded.png"/>
          <p:cNvPicPr>
            <a:picLocks noChangeAspect="1"/>
          </p:cNvPicPr>
          <p:nvPr/>
        </p:nvPicPr>
        <p:blipFill>
          <a:blip r:embed="rId3"/>
          <a:stretch>
            <a:fillRect/>
          </a:stretch>
        </p:blipFill>
        <p:spPr>
          <a:xfrm>
            <a:off x="763310" y="3231713"/>
            <a:ext cx="121920" cy="1730812"/>
          </a:xfrm>
          <a:prstGeom prst="rect">
            <a:avLst/>
          </a:prstGeom>
        </p:spPr>
      </p:pic>
      <p:sp>
        <p:nvSpPr>
          <p:cNvPr id="6" name="Text 3"/>
          <p:cNvSpPr/>
          <p:nvPr/>
        </p:nvSpPr>
        <p:spPr>
          <a:xfrm>
            <a:off x="1142524" y="348900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Model Degradation</a:t>
            </a:r>
            <a:endParaRPr lang="en-US" sz="2200" dirty="0"/>
          </a:p>
        </p:txBody>
      </p:sp>
      <p:sp>
        <p:nvSpPr>
          <p:cNvPr id="7" name="Text 4"/>
          <p:cNvSpPr/>
          <p:nvPr/>
        </p:nvSpPr>
        <p:spPr>
          <a:xfrm>
            <a:off x="1142524" y="3979426"/>
            <a:ext cx="3590330"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Models degrade over time due to concept and data drift.</a:t>
            </a:r>
            <a:endParaRPr lang="en-US" sz="1750" dirty="0"/>
          </a:p>
        </p:txBody>
      </p:sp>
      <p:sp>
        <p:nvSpPr>
          <p:cNvPr id="8" name="Shape 5"/>
          <p:cNvSpPr/>
          <p:nvPr/>
        </p:nvSpPr>
        <p:spPr>
          <a:xfrm>
            <a:off x="5216962" y="3231713"/>
            <a:ext cx="4196358" cy="1730812"/>
          </a:xfrm>
          <a:prstGeom prst="roundRect">
            <a:avLst>
              <a:gd name="adj" fmla="val 8453"/>
            </a:avLst>
          </a:prstGeom>
          <a:solidFill>
            <a:srgbClr val="241631"/>
          </a:solidFill>
          <a:ln w="30480">
            <a:solidFill>
              <a:srgbClr val="5C4E69"/>
            </a:solidFill>
            <a:prstDash val="solid"/>
          </a:ln>
        </p:spPr>
      </p:sp>
      <p:pic>
        <p:nvPicPr>
          <p:cNvPr id="9" name="Image 1" descr="preencoded.png"/>
          <p:cNvPicPr>
            <a:picLocks noChangeAspect="1"/>
          </p:cNvPicPr>
          <p:nvPr/>
        </p:nvPicPr>
        <p:blipFill>
          <a:blip r:embed="rId3"/>
          <a:stretch>
            <a:fillRect/>
          </a:stretch>
        </p:blipFill>
        <p:spPr>
          <a:xfrm>
            <a:off x="5186482" y="3231713"/>
            <a:ext cx="121920" cy="1730812"/>
          </a:xfrm>
          <a:prstGeom prst="rect">
            <a:avLst/>
          </a:prstGeom>
        </p:spPr>
      </p:pic>
      <p:sp>
        <p:nvSpPr>
          <p:cNvPr id="10" name="Text 6"/>
          <p:cNvSpPr/>
          <p:nvPr/>
        </p:nvSpPr>
        <p:spPr>
          <a:xfrm>
            <a:off x="5565696" y="348900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Track Quality</a:t>
            </a:r>
            <a:endParaRPr lang="en-US" sz="2200" dirty="0"/>
          </a:p>
        </p:txBody>
      </p:sp>
      <p:sp>
        <p:nvSpPr>
          <p:cNvPr id="11" name="Text 7"/>
          <p:cNvSpPr/>
          <p:nvPr/>
        </p:nvSpPr>
        <p:spPr>
          <a:xfrm>
            <a:off x="5565696" y="3979426"/>
            <a:ext cx="3590330"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Monitor data distribution, prediction accuracy in production.</a:t>
            </a:r>
            <a:endParaRPr lang="en-US" sz="1750" dirty="0"/>
          </a:p>
        </p:txBody>
      </p:sp>
      <p:sp>
        <p:nvSpPr>
          <p:cNvPr id="12" name="Shape 8"/>
          <p:cNvSpPr/>
          <p:nvPr/>
        </p:nvSpPr>
        <p:spPr>
          <a:xfrm>
            <a:off x="9640133" y="3231713"/>
            <a:ext cx="4196358" cy="1730812"/>
          </a:xfrm>
          <a:prstGeom prst="roundRect">
            <a:avLst>
              <a:gd name="adj" fmla="val 8453"/>
            </a:avLst>
          </a:prstGeom>
          <a:solidFill>
            <a:srgbClr val="241631"/>
          </a:solidFill>
          <a:ln w="30480">
            <a:solidFill>
              <a:srgbClr val="5C4E69"/>
            </a:solidFill>
            <a:prstDash val="solid"/>
          </a:ln>
        </p:spPr>
      </p:sp>
      <p:pic>
        <p:nvPicPr>
          <p:cNvPr id="13" name="Image 2" descr="preencoded.png"/>
          <p:cNvPicPr>
            <a:picLocks noChangeAspect="1"/>
          </p:cNvPicPr>
          <p:nvPr/>
        </p:nvPicPr>
        <p:blipFill>
          <a:blip r:embed="rId3"/>
          <a:stretch>
            <a:fillRect/>
          </a:stretch>
        </p:blipFill>
        <p:spPr>
          <a:xfrm>
            <a:off x="9609653" y="3231713"/>
            <a:ext cx="121920" cy="1730812"/>
          </a:xfrm>
          <a:prstGeom prst="rect">
            <a:avLst/>
          </a:prstGeom>
        </p:spPr>
      </p:pic>
      <p:sp>
        <p:nvSpPr>
          <p:cNvPr id="14" name="Text 9"/>
          <p:cNvSpPr/>
          <p:nvPr/>
        </p:nvSpPr>
        <p:spPr>
          <a:xfrm>
            <a:off x="9988868" y="348900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Real-time Alerts</a:t>
            </a:r>
            <a:endParaRPr lang="en-US" sz="2200" dirty="0"/>
          </a:p>
        </p:txBody>
      </p:sp>
      <p:sp>
        <p:nvSpPr>
          <p:cNvPr id="15" name="Text 10"/>
          <p:cNvSpPr/>
          <p:nvPr/>
        </p:nvSpPr>
        <p:spPr>
          <a:xfrm>
            <a:off x="9988868" y="3979426"/>
            <a:ext cx="3590330"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Tools like Evidently provide instant diagnostics.</a:t>
            </a:r>
            <a:endParaRPr lang="en-US" sz="1750" dirty="0"/>
          </a:p>
        </p:txBody>
      </p:sp>
      <p:sp>
        <p:nvSpPr>
          <p:cNvPr id="16" name="Shape 11"/>
          <p:cNvSpPr/>
          <p:nvPr/>
        </p:nvSpPr>
        <p:spPr>
          <a:xfrm>
            <a:off x="793790" y="5189339"/>
            <a:ext cx="4196358" cy="1240393"/>
          </a:xfrm>
          <a:prstGeom prst="roundRect">
            <a:avLst>
              <a:gd name="adj" fmla="val 11795"/>
            </a:avLst>
          </a:prstGeom>
          <a:solidFill>
            <a:srgbClr val="241631"/>
          </a:solidFill>
          <a:ln w="30480">
            <a:solidFill>
              <a:srgbClr val="5C4E69"/>
            </a:solidFill>
            <a:prstDash val="solid"/>
          </a:ln>
        </p:spPr>
      </p:sp>
      <p:pic>
        <p:nvPicPr>
          <p:cNvPr id="17" name="Image 3" descr="preencoded.png"/>
          <p:cNvPicPr>
            <a:picLocks noChangeAspect="1"/>
          </p:cNvPicPr>
          <p:nvPr/>
        </p:nvPicPr>
        <p:blipFill>
          <a:blip r:embed="rId4"/>
          <a:stretch>
            <a:fillRect/>
          </a:stretch>
        </p:blipFill>
        <p:spPr>
          <a:xfrm>
            <a:off x="763310" y="5189339"/>
            <a:ext cx="121920" cy="1240393"/>
          </a:xfrm>
          <a:prstGeom prst="rect">
            <a:avLst/>
          </a:prstGeom>
        </p:spPr>
      </p:pic>
      <p:sp>
        <p:nvSpPr>
          <p:cNvPr id="18" name="Text 12"/>
          <p:cNvSpPr/>
          <p:nvPr/>
        </p:nvSpPr>
        <p:spPr>
          <a:xfrm>
            <a:off x="1142524" y="5446633"/>
            <a:ext cx="3590330" cy="725805"/>
          </a:xfrm>
          <a:prstGeom prst="rect">
            <a:avLst/>
          </a:prstGeom>
          <a:noFill/>
          <a:ln/>
        </p:spPr>
        <p:txBody>
          <a:bodyPr wrap="square" lIns="0" tIns="0" rIns="0" bIns="0" rtlCol="0" anchor="t"/>
          <a:lstStyle/>
          <a:p>
            <a:pPr marL="0" indent="0" algn="l">
              <a:lnSpc>
                <a:spcPts val="2850"/>
              </a:lnSpc>
              <a:buNone/>
            </a:pPr>
            <a:r>
              <a:rPr lang="en-US" sz="1750" b="1" dirty="0">
                <a:solidFill>
                  <a:srgbClr val="DAD1E6"/>
                </a:solidFill>
                <a:latin typeface="Fira Sans" pitchFamily="34" charset="0"/>
                <a:ea typeface="Fira Sans" pitchFamily="34" charset="-122"/>
                <a:cs typeface="Fira Sans" pitchFamily="34" charset="-120"/>
              </a:rPr>
              <a:t>MLOps</a:t>
            </a:r>
            <a:r>
              <a:rPr lang="en-US" sz="1750" dirty="0">
                <a:solidFill>
                  <a:srgbClr val="DAD1E6"/>
                </a:solidFill>
                <a:latin typeface="Fira Sans" pitchFamily="34" charset="0"/>
                <a:ea typeface="Fira Sans" pitchFamily="34" charset="-122"/>
                <a:cs typeface="Fira Sans" pitchFamily="34" charset="-120"/>
              </a:rPr>
              <a:t> is the practice of managing the </a:t>
            </a:r>
            <a:r>
              <a:rPr lang="en-US" sz="1750" b="1" dirty="0">
                <a:solidFill>
                  <a:srgbClr val="DAD1E6"/>
                </a:solidFill>
                <a:latin typeface="Fira Sans" pitchFamily="34" charset="0"/>
                <a:ea typeface="Fira Sans" pitchFamily="34" charset="-122"/>
                <a:cs typeface="Fira Sans" pitchFamily="34" charset="-120"/>
              </a:rPr>
              <a:t>end-to-end ML lifecycle.</a:t>
            </a:r>
            <a:endParaRPr lang="en-US" sz="1750" dirty="0"/>
          </a:p>
        </p:txBody>
      </p:sp>
      <p:sp>
        <p:nvSpPr>
          <p:cNvPr id="19" name="Shape 13"/>
          <p:cNvSpPr/>
          <p:nvPr/>
        </p:nvSpPr>
        <p:spPr>
          <a:xfrm>
            <a:off x="5216962" y="5189339"/>
            <a:ext cx="4196358" cy="1240393"/>
          </a:xfrm>
          <a:prstGeom prst="roundRect">
            <a:avLst>
              <a:gd name="adj" fmla="val 11795"/>
            </a:avLst>
          </a:prstGeom>
          <a:solidFill>
            <a:srgbClr val="241631"/>
          </a:solidFill>
          <a:ln w="30480">
            <a:solidFill>
              <a:srgbClr val="5C4E69"/>
            </a:solidFill>
            <a:prstDash val="solid"/>
          </a:ln>
        </p:spPr>
      </p:sp>
      <p:pic>
        <p:nvPicPr>
          <p:cNvPr id="20" name="Image 4" descr="preencoded.png"/>
          <p:cNvPicPr>
            <a:picLocks noChangeAspect="1"/>
          </p:cNvPicPr>
          <p:nvPr/>
        </p:nvPicPr>
        <p:blipFill>
          <a:blip r:embed="rId4"/>
          <a:stretch>
            <a:fillRect/>
          </a:stretch>
        </p:blipFill>
        <p:spPr>
          <a:xfrm>
            <a:off x="5186482" y="5189339"/>
            <a:ext cx="121920" cy="1240393"/>
          </a:xfrm>
          <a:prstGeom prst="rect">
            <a:avLst/>
          </a:prstGeom>
        </p:spPr>
      </p:pic>
      <p:sp>
        <p:nvSpPr>
          <p:cNvPr id="21" name="Text 14"/>
          <p:cNvSpPr/>
          <p:nvPr/>
        </p:nvSpPr>
        <p:spPr>
          <a:xfrm>
            <a:off x="5565696" y="5446633"/>
            <a:ext cx="3590330"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Combines </a:t>
            </a:r>
            <a:r>
              <a:rPr lang="en-US" sz="1750" b="1" dirty="0">
                <a:solidFill>
                  <a:srgbClr val="DAD1E6"/>
                </a:solidFill>
                <a:latin typeface="Fira Sans" pitchFamily="34" charset="0"/>
                <a:ea typeface="Fira Sans" pitchFamily="34" charset="-122"/>
                <a:cs typeface="Fira Sans" pitchFamily="34" charset="-120"/>
              </a:rPr>
              <a:t>ML, DevOps, and Data Engineering</a:t>
            </a:r>
            <a:r>
              <a:rPr lang="en-US" sz="1750" dirty="0">
                <a:solidFill>
                  <a:srgbClr val="DAD1E6"/>
                </a:solidFill>
                <a:latin typeface="Fira Sans" pitchFamily="34" charset="0"/>
                <a:ea typeface="Fira Sans" pitchFamily="34" charset="-122"/>
                <a:cs typeface="Fira Sans" pitchFamily="34" charset="-120"/>
              </a:rPr>
              <a:t> principles.</a:t>
            </a:r>
            <a:endParaRPr lang="en-US" sz="1750" dirty="0"/>
          </a:p>
        </p:txBody>
      </p:sp>
      <p:sp>
        <p:nvSpPr>
          <p:cNvPr id="22" name="Shape 15"/>
          <p:cNvSpPr/>
          <p:nvPr/>
        </p:nvSpPr>
        <p:spPr>
          <a:xfrm>
            <a:off x="9640133" y="5189339"/>
            <a:ext cx="4196358" cy="1240393"/>
          </a:xfrm>
          <a:prstGeom prst="roundRect">
            <a:avLst>
              <a:gd name="adj" fmla="val 11795"/>
            </a:avLst>
          </a:prstGeom>
          <a:solidFill>
            <a:srgbClr val="241631"/>
          </a:solidFill>
          <a:ln w="30480">
            <a:solidFill>
              <a:srgbClr val="5C4E69"/>
            </a:solidFill>
            <a:prstDash val="solid"/>
          </a:ln>
        </p:spPr>
      </p:sp>
      <p:pic>
        <p:nvPicPr>
          <p:cNvPr id="23" name="Image 5" descr="preencoded.png"/>
          <p:cNvPicPr>
            <a:picLocks noChangeAspect="1"/>
          </p:cNvPicPr>
          <p:nvPr/>
        </p:nvPicPr>
        <p:blipFill>
          <a:blip r:embed="rId4"/>
          <a:stretch>
            <a:fillRect/>
          </a:stretch>
        </p:blipFill>
        <p:spPr>
          <a:xfrm>
            <a:off x="9609653" y="5189339"/>
            <a:ext cx="121920" cy="1240393"/>
          </a:xfrm>
          <a:prstGeom prst="rect">
            <a:avLst/>
          </a:prstGeom>
        </p:spPr>
      </p:pic>
      <p:sp>
        <p:nvSpPr>
          <p:cNvPr id="24" name="Text 16"/>
          <p:cNvSpPr/>
          <p:nvPr/>
        </p:nvSpPr>
        <p:spPr>
          <a:xfrm>
            <a:off x="9988868" y="5446633"/>
            <a:ext cx="3590330"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Helps detect </a:t>
            </a:r>
            <a:r>
              <a:rPr lang="en-US" sz="1750" b="1" dirty="0">
                <a:solidFill>
                  <a:srgbClr val="DAD1E6"/>
                </a:solidFill>
                <a:latin typeface="Fira Sans" pitchFamily="34" charset="0"/>
                <a:ea typeface="Fira Sans" pitchFamily="34" charset="-122"/>
                <a:cs typeface="Fira Sans" pitchFamily="34" charset="-120"/>
              </a:rPr>
              <a:t>model drift</a:t>
            </a:r>
            <a:r>
              <a:rPr lang="en-US" sz="1750" dirty="0">
                <a:solidFill>
                  <a:srgbClr val="DAD1E6"/>
                </a:solidFill>
                <a:latin typeface="Fira Sans" pitchFamily="34" charset="0"/>
                <a:ea typeface="Fira Sans" pitchFamily="34" charset="-122"/>
                <a:cs typeface="Fira Sans" pitchFamily="34" charset="-120"/>
              </a:rPr>
              <a:t> and supports continuous retraining.</a:t>
            </a:r>
            <a:endParaRPr lang="en-US" sz="1750" dirty="0"/>
          </a:p>
        </p:txBody>
      </p:sp>
      <p:sp>
        <p:nvSpPr>
          <p:cNvPr id="25" name="Text 17"/>
          <p:cNvSpPr/>
          <p:nvPr/>
        </p:nvSpPr>
        <p:spPr>
          <a:xfrm>
            <a:off x="793790" y="668488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DAD1E6"/>
                </a:solidFill>
                <a:latin typeface="Fira Sans" pitchFamily="34" charset="0"/>
                <a:ea typeface="Fira Sans" pitchFamily="34" charset="-122"/>
                <a:cs typeface="Fira Sans" pitchFamily="34" charset="-120"/>
              </a:rPr>
              <a:t>MLOps</a:t>
            </a:r>
            <a:r>
              <a:rPr lang="en-US" sz="1750" dirty="0">
                <a:solidFill>
                  <a:srgbClr val="DAD1E6"/>
                </a:solidFill>
                <a:latin typeface="Fira Sans" pitchFamily="34" charset="0"/>
                <a:ea typeface="Fira Sans" pitchFamily="34" charset="-122"/>
                <a:cs typeface="Fira Sans" pitchFamily="34" charset="-120"/>
              </a:rPr>
              <a:t> provides the framework to automate training, deployment, and monitoring.</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81075"/>
            <a:ext cx="13042821" cy="1956435"/>
          </a:xfrm>
          <a:prstGeom prst="rect">
            <a:avLst/>
          </a:prstGeom>
          <a:noFill/>
          <a:ln/>
        </p:spPr>
        <p:txBody>
          <a:bodyPr wrap="square" lIns="0" tIns="0" rIns="0" bIns="0" rtlCol="0" anchor="t"/>
          <a:lstStyle/>
          <a:p>
            <a:pPr marL="0" indent="0" algn="l">
              <a:lnSpc>
                <a:spcPts val="7700"/>
              </a:lnSpc>
              <a:buNone/>
            </a:pPr>
            <a:r>
              <a:rPr lang="en-US" sz="6150" b="1" dirty="0">
                <a:solidFill>
                  <a:srgbClr val="F94CAF"/>
                </a:solidFill>
                <a:latin typeface="Inconsolata Bold" pitchFamily="34" charset="0"/>
                <a:ea typeface="Inconsolata Bold" pitchFamily="34" charset="-122"/>
                <a:cs typeface="Inconsolata Bold" pitchFamily="34" charset="-120"/>
              </a:rPr>
              <a:t>Visualizing the ML Lifecycle with MLOps</a:t>
            </a:r>
            <a:endParaRPr lang="en-US" sz="6150" dirty="0"/>
          </a:p>
        </p:txBody>
      </p:sp>
      <p:pic>
        <p:nvPicPr>
          <p:cNvPr id="3" name="Image 0" descr="preencoded.png"/>
          <p:cNvPicPr>
            <a:picLocks noChangeAspect="1"/>
          </p:cNvPicPr>
          <p:nvPr/>
        </p:nvPicPr>
        <p:blipFill>
          <a:blip r:embed="rId3"/>
          <a:stretch>
            <a:fillRect/>
          </a:stretch>
        </p:blipFill>
        <p:spPr>
          <a:xfrm>
            <a:off x="3919061" y="3391138"/>
            <a:ext cx="6792158" cy="3857268"/>
          </a:xfrm>
          <a:prstGeom prst="rect">
            <a:avLst/>
          </a:prstGeom>
        </p:spPr>
      </p:pic>
      <p:pic>
        <p:nvPicPr>
          <p:cNvPr id="4" name="Image 1" descr="preencoded.png"/>
          <p:cNvPicPr>
            <a:picLocks noChangeAspect="1"/>
          </p:cNvPicPr>
          <p:nvPr/>
        </p:nvPicPr>
        <p:blipFill>
          <a:blip r:embed="rId4"/>
          <a:stretch>
            <a:fillRect/>
          </a:stretch>
        </p:blipFill>
        <p:spPr>
          <a:xfrm>
            <a:off x="4810953" y="5369951"/>
            <a:ext cx="202403" cy="202403"/>
          </a:xfrm>
          <a:prstGeom prst="rect">
            <a:avLst/>
          </a:prstGeom>
        </p:spPr>
      </p:pic>
      <p:sp>
        <p:nvSpPr>
          <p:cNvPr id="5" name="Text 1"/>
          <p:cNvSpPr/>
          <p:nvPr/>
        </p:nvSpPr>
        <p:spPr>
          <a:xfrm>
            <a:off x="4133956" y="6274441"/>
            <a:ext cx="1518025" cy="189753"/>
          </a:xfrm>
          <a:prstGeom prst="rect">
            <a:avLst/>
          </a:prstGeom>
          <a:noFill/>
          <a:ln/>
        </p:spPr>
        <p:txBody>
          <a:bodyPr wrap="none" lIns="0" tIns="0" rIns="0" bIns="0" rtlCol="0" anchor="t"/>
          <a:lstStyle/>
          <a:p>
            <a:pPr marL="0" indent="0" algn="ctr">
              <a:lnSpc>
                <a:spcPts val="1650"/>
              </a:lnSpc>
              <a:buNone/>
            </a:pPr>
            <a:r>
              <a:rPr lang="en-US" sz="1350" b="1" dirty="0">
                <a:solidFill>
                  <a:srgbClr val="DAD1E6"/>
                </a:solidFill>
                <a:latin typeface="Inconsolata Bold" pitchFamily="34" charset="0"/>
                <a:ea typeface="Inconsolata Bold" pitchFamily="34" charset="-122"/>
                <a:cs typeface="Inconsolata Bold" pitchFamily="34" charset="-120"/>
              </a:rPr>
              <a:t>Data Ingestion</a:t>
            </a:r>
            <a:endParaRPr lang="en-US" sz="1350" dirty="0"/>
          </a:p>
        </p:txBody>
      </p:sp>
      <p:sp>
        <p:nvSpPr>
          <p:cNvPr id="6" name="Text 2"/>
          <p:cNvSpPr/>
          <p:nvPr/>
        </p:nvSpPr>
        <p:spPr>
          <a:xfrm>
            <a:off x="4079981" y="6518169"/>
            <a:ext cx="1625974" cy="151802"/>
          </a:xfrm>
          <a:prstGeom prst="rect">
            <a:avLst/>
          </a:prstGeom>
          <a:noFill/>
          <a:ln/>
        </p:spPr>
        <p:txBody>
          <a:bodyPr wrap="none" lIns="0" tIns="0" rIns="0" bIns="0" rtlCol="0" anchor="t"/>
          <a:lstStyle/>
          <a:p>
            <a:pPr marL="0" indent="0" algn="ctr">
              <a:lnSpc>
                <a:spcPts val="1350"/>
              </a:lnSpc>
              <a:buNone/>
            </a:pPr>
            <a:r>
              <a:rPr lang="en-US" sz="1050" dirty="0">
                <a:solidFill>
                  <a:srgbClr val="DAD1E6"/>
                </a:solidFill>
                <a:latin typeface="Fira Sans" pitchFamily="34" charset="0"/>
                <a:ea typeface="Fira Sans" pitchFamily="34" charset="-122"/>
                <a:cs typeface="Fira Sans" pitchFamily="34" charset="-120"/>
              </a:rPr>
              <a:t>Collect and stream raw data</a:t>
            </a:r>
            <a:endParaRPr lang="en-US" sz="1050" dirty="0"/>
          </a:p>
        </p:txBody>
      </p:sp>
      <p:pic>
        <p:nvPicPr>
          <p:cNvPr id="7" name="Image 2" descr="preencoded.png"/>
          <p:cNvPicPr>
            <a:picLocks noChangeAspect="1"/>
          </p:cNvPicPr>
          <p:nvPr/>
        </p:nvPicPr>
        <p:blipFill>
          <a:blip r:embed="rId5"/>
          <a:stretch>
            <a:fillRect/>
          </a:stretch>
        </p:blipFill>
        <p:spPr>
          <a:xfrm>
            <a:off x="6018626" y="5079840"/>
            <a:ext cx="202403" cy="202403"/>
          </a:xfrm>
          <a:prstGeom prst="rect">
            <a:avLst/>
          </a:prstGeom>
        </p:spPr>
      </p:pic>
      <p:sp>
        <p:nvSpPr>
          <p:cNvPr id="8" name="Text 3"/>
          <p:cNvSpPr/>
          <p:nvPr/>
        </p:nvSpPr>
        <p:spPr>
          <a:xfrm>
            <a:off x="5355122" y="3817665"/>
            <a:ext cx="1518025" cy="189753"/>
          </a:xfrm>
          <a:prstGeom prst="rect">
            <a:avLst/>
          </a:prstGeom>
          <a:noFill/>
          <a:ln/>
        </p:spPr>
        <p:txBody>
          <a:bodyPr wrap="none" lIns="0" tIns="0" rIns="0" bIns="0" rtlCol="0" anchor="t"/>
          <a:lstStyle/>
          <a:p>
            <a:pPr marL="0" indent="0" algn="ctr">
              <a:lnSpc>
                <a:spcPts val="1650"/>
              </a:lnSpc>
              <a:buNone/>
            </a:pPr>
            <a:r>
              <a:rPr lang="en-US" sz="1350" b="1" dirty="0">
                <a:solidFill>
                  <a:srgbClr val="DAD1E6"/>
                </a:solidFill>
                <a:latin typeface="Inconsolata Bold" pitchFamily="34" charset="0"/>
                <a:ea typeface="Inconsolata Bold" pitchFamily="34" charset="-122"/>
                <a:cs typeface="Inconsolata Bold" pitchFamily="34" charset="-120"/>
              </a:rPr>
              <a:t>Feature Engineering</a:t>
            </a:r>
            <a:endParaRPr lang="en-US" sz="1350" dirty="0"/>
          </a:p>
        </p:txBody>
      </p:sp>
      <p:sp>
        <p:nvSpPr>
          <p:cNvPr id="9" name="Text 4"/>
          <p:cNvSpPr/>
          <p:nvPr/>
        </p:nvSpPr>
        <p:spPr>
          <a:xfrm>
            <a:off x="5301148" y="4061393"/>
            <a:ext cx="1625974" cy="303605"/>
          </a:xfrm>
          <a:prstGeom prst="rect">
            <a:avLst/>
          </a:prstGeom>
          <a:noFill/>
          <a:ln/>
        </p:spPr>
        <p:txBody>
          <a:bodyPr wrap="square" lIns="0" tIns="0" rIns="0" bIns="0" rtlCol="0" anchor="t"/>
          <a:lstStyle/>
          <a:p>
            <a:pPr marL="0" indent="0" algn="ctr">
              <a:lnSpc>
                <a:spcPts val="1350"/>
              </a:lnSpc>
              <a:buNone/>
            </a:pPr>
            <a:r>
              <a:rPr lang="en-US" sz="1050" dirty="0">
                <a:solidFill>
                  <a:srgbClr val="DAD1E6"/>
                </a:solidFill>
                <a:latin typeface="Fira Sans" pitchFamily="34" charset="0"/>
                <a:ea typeface="Fira Sans" pitchFamily="34" charset="-122"/>
                <a:cs typeface="Fira Sans" pitchFamily="34" charset="-120"/>
              </a:rPr>
              <a:t>Create and transform features</a:t>
            </a:r>
            <a:endParaRPr lang="en-US" sz="1050" dirty="0"/>
          </a:p>
        </p:txBody>
      </p:sp>
      <p:pic>
        <p:nvPicPr>
          <p:cNvPr id="10" name="Image 3" descr="preencoded.png"/>
          <p:cNvPicPr>
            <a:picLocks noChangeAspect="1"/>
          </p:cNvPicPr>
          <p:nvPr/>
        </p:nvPicPr>
        <p:blipFill>
          <a:blip r:embed="rId6"/>
          <a:stretch>
            <a:fillRect/>
          </a:stretch>
        </p:blipFill>
        <p:spPr>
          <a:xfrm>
            <a:off x="7226299" y="5369951"/>
            <a:ext cx="202403" cy="202403"/>
          </a:xfrm>
          <a:prstGeom prst="rect">
            <a:avLst/>
          </a:prstGeom>
        </p:spPr>
      </p:pic>
      <p:sp>
        <p:nvSpPr>
          <p:cNvPr id="11" name="Text 5"/>
          <p:cNvSpPr/>
          <p:nvPr/>
        </p:nvSpPr>
        <p:spPr>
          <a:xfrm>
            <a:off x="6549302" y="6274441"/>
            <a:ext cx="1518025" cy="189753"/>
          </a:xfrm>
          <a:prstGeom prst="rect">
            <a:avLst/>
          </a:prstGeom>
          <a:noFill/>
          <a:ln/>
        </p:spPr>
        <p:txBody>
          <a:bodyPr wrap="none" lIns="0" tIns="0" rIns="0" bIns="0" rtlCol="0" anchor="t"/>
          <a:lstStyle/>
          <a:p>
            <a:pPr marL="0" indent="0" algn="ctr">
              <a:lnSpc>
                <a:spcPts val="1650"/>
              </a:lnSpc>
              <a:buNone/>
            </a:pPr>
            <a:r>
              <a:rPr lang="en-US" sz="1350" b="1" dirty="0">
                <a:solidFill>
                  <a:srgbClr val="DAD1E6"/>
                </a:solidFill>
                <a:latin typeface="Inconsolata Bold" pitchFamily="34" charset="0"/>
                <a:ea typeface="Inconsolata Bold" pitchFamily="34" charset="-122"/>
                <a:cs typeface="Inconsolata Bold" pitchFamily="34" charset="-120"/>
              </a:rPr>
              <a:t>Model Training</a:t>
            </a:r>
            <a:endParaRPr lang="en-US" sz="1350" dirty="0"/>
          </a:p>
        </p:txBody>
      </p:sp>
      <p:sp>
        <p:nvSpPr>
          <p:cNvPr id="12" name="Text 6"/>
          <p:cNvSpPr/>
          <p:nvPr/>
        </p:nvSpPr>
        <p:spPr>
          <a:xfrm>
            <a:off x="6495328" y="6518169"/>
            <a:ext cx="1625973" cy="151802"/>
          </a:xfrm>
          <a:prstGeom prst="rect">
            <a:avLst/>
          </a:prstGeom>
          <a:noFill/>
          <a:ln/>
        </p:spPr>
        <p:txBody>
          <a:bodyPr wrap="none" lIns="0" tIns="0" rIns="0" bIns="0" rtlCol="0" anchor="t"/>
          <a:lstStyle/>
          <a:p>
            <a:pPr marL="0" indent="0" algn="ctr">
              <a:lnSpc>
                <a:spcPts val="1350"/>
              </a:lnSpc>
              <a:buNone/>
            </a:pPr>
            <a:r>
              <a:rPr lang="en-US" sz="1050" dirty="0">
                <a:solidFill>
                  <a:srgbClr val="DAD1E6"/>
                </a:solidFill>
                <a:latin typeface="Fira Sans" pitchFamily="34" charset="0"/>
                <a:ea typeface="Fira Sans" pitchFamily="34" charset="-122"/>
                <a:cs typeface="Fira Sans" pitchFamily="34" charset="-120"/>
              </a:rPr>
              <a:t>Train and validate models</a:t>
            </a:r>
            <a:endParaRPr lang="en-US" sz="1050" dirty="0"/>
          </a:p>
        </p:txBody>
      </p:sp>
      <p:pic>
        <p:nvPicPr>
          <p:cNvPr id="13" name="Image 4" descr="preencoded.png"/>
          <p:cNvPicPr>
            <a:picLocks noChangeAspect="1"/>
          </p:cNvPicPr>
          <p:nvPr/>
        </p:nvPicPr>
        <p:blipFill>
          <a:blip r:embed="rId7"/>
          <a:stretch>
            <a:fillRect/>
          </a:stretch>
        </p:blipFill>
        <p:spPr>
          <a:xfrm>
            <a:off x="8433973" y="5079840"/>
            <a:ext cx="202403" cy="202403"/>
          </a:xfrm>
          <a:prstGeom prst="rect">
            <a:avLst/>
          </a:prstGeom>
        </p:spPr>
      </p:pic>
      <p:sp>
        <p:nvSpPr>
          <p:cNvPr id="14" name="Text 7"/>
          <p:cNvSpPr/>
          <p:nvPr/>
        </p:nvSpPr>
        <p:spPr>
          <a:xfrm>
            <a:off x="7716495" y="3627912"/>
            <a:ext cx="1625973" cy="379506"/>
          </a:xfrm>
          <a:prstGeom prst="rect">
            <a:avLst/>
          </a:prstGeom>
          <a:noFill/>
          <a:ln/>
        </p:spPr>
        <p:txBody>
          <a:bodyPr wrap="square" lIns="0" tIns="0" rIns="0" bIns="0" rtlCol="0" anchor="t"/>
          <a:lstStyle/>
          <a:p>
            <a:pPr marL="0" indent="0" algn="ctr">
              <a:lnSpc>
                <a:spcPts val="1650"/>
              </a:lnSpc>
              <a:buNone/>
            </a:pPr>
            <a:r>
              <a:rPr lang="en-US" sz="1350" b="1" dirty="0">
                <a:solidFill>
                  <a:srgbClr val="DAD1E6"/>
                </a:solidFill>
                <a:latin typeface="Inconsolata Bold" pitchFamily="34" charset="0"/>
                <a:ea typeface="Inconsolata Bold" pitchFamily="34" charset="-122"/>
                <a:cs typeface="Inconsolata Bold" pitchFamily="34" charset="-120"/>
              </a:rPr>
              <a:t>Containerized Deployment</a:t>
            </a:r>
            <a:endParaRPr lang="en-US" sz="1350" dirty="0"/>
          </a:p>
        </p:txBody>
      </p:sp>
      <p:sp>
        <p:nvSpPr>
          <p:cNvPr id="15" name="Text 8"/>
          <p:cNvSpPr/>
          <p:nvPr/>
        </p:nvSpPr>
        <p:spPr>
          <a:xfrm>
            <a:off x="7716495" y="4061393"/>
            <a:ext cx="1625973" cy="303605"/>
          </a:xfrm>
          <a:prstGeom prst="rect">
            <a:avLst/>
          </a:prstGeom>
          <a:noFill/>
          <a:ln/>
        </p:spPr>
        <p:txBody>
          <a:bodyPr wrap="square" lIns="0" tIns="0" rIns="0" bIns="0" rtlCol="0" anchor="t"/>
          <a:lstStyle/>
          <a:p>
            <a:pPr marL="0" indent="0" algn="ctr">
              <a:lnSpc>
                <a:spcPts val="1350"/>
              </a:lnSpc>
              <a:buNone/>
            </a:pPr>
            <a:r>
              <a:rPr lang="en-US" sz="1050" dirty="0">
                <a:solidFill>
                  <a:srgbClr val="DAD1E6"/>
                </a:solidFill>
                <a:latin typeface="Fira Sans" pitchFamily="34" charset="0"/>
                <a:ea typeface="Fira Sans" pitchFamily="34" charset="-122"/>
                <a:cs typeface="Fira Sans" pitchFamily="34" charset="-120"/>
              </a:rPr>
              <a:t>Package models for production</a:t>
            </a:r>
            <a:endParaRPr lang="en-US" sz="1050" dirty="0"/>
          </a:p>
        </p:txBody>
      </p:sp>
      <p:pic>
        <p:nvPicPr>
          <p:cNvPr id="16" name="Image 5" descr="preencoded.png"/>
          <p:cNvPicPr>
            <a:picLocks noChangeAspect="1"/>
          </p:cNvPicPr>
          <p:nvPr/>
        </p:nvPicPr>
        <p:blipFill>
          <a:blip r:embed="rId8"/>
          <a:stretch>
            <a:fillRect/>
          </a:stretch>
        </p:blipFill>
        <p:spPr>
          <a:xfrm>
            <a:off x="9641646" y="5369951"/>
            <a:ext cx="202403" cy="202403"/>
          </a:xfrm>
          <a:prstGeom prst="rect">
            <a:avLst/>
          </a:prstGeom>
        </p:spPr>
      </p:pic>
      <p:sp>
        <p:nvSpPr>
          <p:cNvPr id="17" name="Text 9"/>
          <p:cNvSpPr/>
          <p:nvPr/>
        </p:nvSpPr>
        <p:spPr>
          <a:xfrm>
            <a:off x="8940087" y="6274441"/>
            <a:ext cx="1594031" cy="189753"/>
          </a:xfrm>
          <a:prstGeom prst="rect">
            <a:avLst/>
          </a:prstGeom>
          <a:noFill/>
          <a:ln/>
        </p:spPr>
        <p:txBody>
          <a:bodyPr wrap="none" lIns="0" tIns="0" rIns="0" bIns="0" rtlCol="0" anchor="t"/>
          <a:lstStyle/>
          <a:p>
            <a:pPr marL="0" indent="0" algn="ctr">
              <a:lnSpc>
                <a:spcPts val="1650"/>
              </a:lnSpc>
              <a:buNone/>
            </a:pPr>
            <a:r>
              <a:rPr lang="en-US" sz="1350" b="1" dirty="0">
                <a:solidFill>
                  <a:srgbClr val="DAD1E6"/>
                </a:solidFill>
                <a:latin typeface="Inconsolata Bold" pitchFamily="34" charset="0"/>
                <a:ea typeface="Inconsolata Bold" pitchFamily="34" charset="-122"/>
                <a:cs typeface="Inconsolata Bold" pitchFamily="34" charset="-120"/>
              </a:rPr>
              <a:t>Monitoring &amp; Alerting</a:t>
            </a:r>
            <a:endParaRPr lang="en-US" sz="1350" dirty="0"/>
          </a:p>
        </p:txBody>
      </p:sp>
      <p:sp>
        <p:nvSpPr>
          <p:cNvPr id="18" name="Text 10"/>
          <p:cNvSpPr/>
          <p:nvPr/>
        </p:nvSpPr>
        <p:spPr>
          <a:xfrm>
            <a:off x="8924168" y="6518169"/>
            <a:ext cx="1625973" cy="303605"/>
          </a:xfrm>
          <a:prstGeom prst="rect">
            <a:avLst/>
          </a:prstGeom>
          <a:noFill/>
          <a:ln/>
        </p:spPr>
        <p:txBody>
          <a:bodyPr wrap="square" lIns="0" tIns="0" rIns="0" bIns="0" rtlCol="0" anchor="t"/>
          <a:lstStyle/>
          <a:p>
            <a:pPr marL="0" indent="0" algn="ctr">
              <a:lnSpc>
                <a:spcPts val="1350"/>
              </a:lnSpc>
              <a:buNone/>
            </a:pPr>
            <a:r>
              <a:rPr lang="en-US" sz="1050" dirty="0">
                <a:solidFill>
                  <a:srgbClr val="DAD1E6"/>
                </a:solidFill>
                <a:latin typeface="Fira Sans" pitchFamily="34" charset="0"/>
                <a:ea typeface="Fira Sans" pitchFamily="34" charset="-122"/>
                <a:cs typeface="Fira Sans" pitchFamily="34" charset="-120"/>
              </a:rPr>
              <a:t>Track performance and send alerts</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22853"/>
            <a:ext cx="11346061" cy="978218"/>
          </a:xfrm>
          <a:prstGeom prst="rect">
            <a:avLst/>
          </a:prstGeom>
          <a:noFill/>
          <a:ln/>
        </p:spPr>
        <p:txBody>
          <a:bodyPr wrap="none" lIns="0" tIns="0" rIns="0" bIns="0" rtlCol="0" anchor="t"/>
          <a:lstStyle/>
          <a:p>
            <a:pPr marL="0" indent="0" algn="l">
              <a:lnSpc>
                <a:spcPts val="7700"/>
              </a:lnSpc>
              <a:buNone/>
            </a:pPr>
            <a:r>
              <a:rPr lang="en-US" sz="6150" b="1" dirty="0">
                <a:solidFill>
                  <a:srgbClr val="F94CAF"/>
                </a:solidFill>
                <a:latin typeface="Inconsolata Bold" pitchFamily="34" charset="0"/>
                <a:ea typeface="Inconsolata Bold" pitchFamily="34" charset="-122"/>
                <a:cs typeface="Inconsolata Bold" pitchFamily="34" charset="-120"/>
              </a:rPr>
              <a:t>Detecting Drift &amp; A/B Testing</a:t>
            </a:r>
            <a:endParaRPr lang="en-US" sz="6150" dirty="0"/>
          </a:p>
        </p:txBody>
      </p:sp>
      <p:sp>
        <p:nvSpPr>
          <p:cNvPr id="3" name="Text 1"/>
          <p:cNvSpPr/>
          <p:nvPr/>
        </p:nvSpPr>
        <p:spPr>
          <a:xfrm>
            <a:off x="793790" y="2468047"/>
            <a:ext cx="4536519" cy="566976"/>
          </a:xfrm>
          <a:prstGeom prst="rect">
            <a:avLst/>
          </a:prstGeom>
          <a:noFill/>
          <a:ln/>
        </p:spPr>
        <p:txBody>
          <a:bodyPr wrap="none" lIns="0" tIns="0" rIns="0" bIns="0" rtlCol="0" anchor="t"/>
          <a:lstStyle/>
          <a:p>
            <a:pPr marL="0" indent="0" algn="l">
              <a:lnSpc>
                <a:spcPts val="4450"/>
              </a:lnSpc>
              <a:buNone/>
            </a:pPr>
            <a:r>
              <a:rPr lang="en-US" sz="3550" b="1" dirty="0">
                <a:solidFill>
                  <a:srgbClr val="F94CAF"/>
                </a:solidFill>
                <a:latin typeface="Inconsolata Bold" pitchFamily="34" charset="0"/>
                <a:ea typeface="Inconsolata Bold" pitchFamily="34" charset="-122"/>
                <a:cs typeface="Inconsolata Bold" pitchFamily="34" charset="-120"/>
              </a:rPr>
              <a:t>Model drift</a:t>
            </a:r>
            <a:endParaRPr lang="en-US" sz="3550" dirty="0"/>
          </a:p>
        </p:txBody>
      </p:sp>
      <p:sp>
        <p:nvSpPr>
          <p:cNvPr id="4" name="Text 2"/>
          <p:cNvSpPr/>
          <p:nvPr/>
        </p:nvSpPr>
        <p:spPr>
          <a:xfrm>
            <a:off x="793790" y="3261836"/>
            <a:ext cx="6652498"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AD1E6"/>
                </a:solidFill>
                <a:latin typeface="Fira Sans" pitchFamily="34" charset="0"/>
                <a:ea typeface="Fira Sans" pitchFamily="34" charset="-122"/>
                <a:cs typeface="Fira Sans" pitchFamily="34" charset="-120"/>
              </a:rPr>
              <a:t>Model drift detection ensures ML models stay relevant as real-world data evolves.</a:t>
            </a:r>
            <a:endParaRPr lang="en-US" sz="1750" dirty="0"/>
          </a:p>
        </p:txBody>
      </p:sp>
      <p:sp>
        <p:nvSpPr>
          <p:cNvPr id="5" name="Text 3"/>
          <p:cNvSpPr/>
          <p:nvPr/>
        </p:nvSpPr>
        <p:spPr>
          <a:xfrm>
            <a:off x="793790" y="4191714"/>
            <a:ext cx="6652498"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Types:</a:t>
            </a:r>
            <a:endParaRPr lang="en-US" sz="1750" dirty="0"/>
          </a:p>
        </p:txBody>
      </p:sp>
      <p:sp>
        <p:nvSpPr>
          <p:cNvPr id="6" name="Text 4"/>
          <p:cNvSpPr/>
          <p:nvPr/>
        </p:nvSpPr>
        <p:spPr>
          <a:xfrm>
            <a:off x="793790" y="478143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Concept Drift</a:t>
            </a:r>
            <a:endParaRPr lang="en-US" sz="2200" dirty="0"/>
          </a:p>
        </p:txBody>
      </p:sp>
      <p:sp>
        <p:nvSpPr>
          <p:cNvPr id="7" name="Text 5"/>
          <p:cNvSpPr/>
          <p:nvPr/>
        </p:nvSpPr>
        <p:spPr>
          <a:xfrm>
            <a:off x="793790" y="5362575"/>
            <a:ext cx="6652498"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Changes in data patterns affecting model predictions.</a:t>
            </a:r>
            <a:endParaRPr lang="en-US" sz="1750" dirty="0"/>
          </a:p>
        </p:txBody>
      </p:sp>
      <p:sp>
        <p:nvSpPr>
          <p:cNvPr id="8" name="Text 6"/>
          <p:cNvSpPr/>
          <p:nvPr/>
        </p:nvSpPr>
        <p:spPr>
          <a:xfrm>
            <a:off x="793790" y="595229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Data Drift</a:t>
            </a:r>
            <a:endParaRPr lang="en-US" sz="2200" dirty="0"/>
          </a:p>
        </p:txBody>
      </p:sp>
      <p:sp>
        <p:nvSpPr>
          <p:cNvPr id="9" name="Text 7"/>
          <p:cNvSpPr/>
          <p:nvPr/>
        </p:nvSpPr>
        <p:spPr>
          <a:xfrm>
            <a:off x="793790" y="6533436"/>
            <a:ext cx="6652498"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Shifts in input data distribution impacting reliability.</a:t>
            </a:r>
            <a:endParaRPr lang="en-US" sz="1750" dirty="0"/>
          </a:p>
        </p:txBody>
      </p:sp>
      <p:sp>
        <p:nvSpPr>
          <p:cNvPr id="10" name="Text 8"/>
          <p:cNvSpPr/>
          <p:nvPr/>
        </p:nvSpPr>
        <p:spPr>
          <a:xfrm>
            <a:off x="8007310" y="2468047"/>
            <a:ext cx="4536519" cy="566976"/>
          </a:xfrm>
          <a:prstGeom prst="rect">
            <a:avLst/>
          </a:prstGeom>
          <a:noFill/>
          <a:ln/>
        </p:spPr>
        <p:txBody>
          <a:bodyPr wrap="none" lIns="0" tIns="0" rIns="0" bIns="0" rtlCol="0" anchor="t"/>
          <a:lstStyle/>
          <a:p>
            <a:pPr marL="0" indent="0" algn="l">
              <a:lnSpc>
                <a:spcPts val="4450"/>
              </a:lnSpc>
              <a:buNone/>
            </a:pPr>
            <a:r>
              <a:rPr lang="en-US" sz="3550" b="1" dirty="0">
                <a:solidFill>
                  <a:srgbClr val="F94CAF"/>
                </a:solidFill>
                <a:latin typeface="Inconsolata Bold" pitchFamily="34" charset="0"/>
                <a:ea typeface="Inconsolata Bold" pitchFamily="34" charset="-122"/>
                <a:cs typeface="Inconsolata Bold" pitchFamily="34" charset="-120"/>
              </a:rPr>
              <a:t>A/B Testing</a:t>
            </a:r>
            <a:endParaRPr lang="en-US" sz="3550" dirty="0"/>
          </a:p>
        </p:txBody>
      </p:sp>
      <p:sp>
        <p:nvSpPr>
          <p:cNvPr id="11" name="Text 9"/>
          <p:cNvSpPr/>
          <p:nvPr/>
        </p:nvSpPr>
        <p:spPr>
          <a:xfrm>
            <a:off x="8007310" y="3261836"/>
            <a:ext cx="583680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Compares model versions to validate improvements before rollout.</a:t>
            </a:r>
            <a:endParaRPr lang="en-US" sz="1750" dirty="0"/>
          </a:p>
        </p:txBody>
      </p:sp>
      <p:sp>
        <p:nvSpPr>
          <p:cNvPr id="12" name="Text 10"/>
          <p:cNvSpPr/>
          <p:nvPr/>
        </p:nvSpPr>
        <p:spPr>
          <a:xfrm>
            <a:off x="8007310" y="4066937"/>
            <a:ext cx="583680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Helps decide which model/feature to deploy in production for improved performance.</a:t>
            </a:r>
            <a:endParaRPr lang="en-US" sz="1750" dirty="0"/>
          </a:p>
        </p:txBody>
      </p:sp>
      <p:pic>
        <p:nvPicPr>
          <p:cNvPr id="13" name="Image 0" descr="preencoded.png"/>
          <p:cNvPicPr>
            <a:picLocks noChangeAspect="1"/>
          </p:cNvPicPr>
          <p:nvPr/>
        </p:nvPicPr>
        <p:blipFill>
          <a:blip r:embed="rId3"/>
          <a:stretch>
            <a:fillRect/>
          </a:stretch>
        </p:blipFill>
        <p:spPr>
          <a:xfrm>
            <a:off x="9923859" y="5047893"/>
            <a:ext cx="2003584" cy="20035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77541"/>
            <a:ext cx="9389864" cy="978218"/>
          </a:xfrm>
          <a:prstGeom prst="rect">
            <a:avLst/>
          </a:prstGeom>
          <a:noFill/>
          <a:ln/>
        </p:spPr>
        <p:txBody>
          <a:bodyPr wrap="none" lIns="0" tIns="0" rIns="0" bIns="0" rtlCol="0" anchor="t"/>
          <a:lstStyle/>
          <a:p>
            <a:pPr marL="0" indent="0" algn="l">
              <a:lnSpc>
                <a:spcPts val="7700"/>
              </a:lnSpc>
              <a:buNone/>
            </a:pPr>
            <a:r>
              <a:rPr lang="en-US" sz="6150" b="1" dirty="0">
                <a:solidFill>
                  <a:srgbClr val="F94CAF"/>
                </a:solidFill>
                <a:latin typeface="Inconsolata Bold" pitchFamily="34" charset="0"/>
                <a:ea typeface="Inconsolata Bold" pitchFamily="34" charset="-122"/>
                <a:cs typeface="Inconsolata Bold" pitchFamily="34" charset="-120"/>
              </a:rPr>
              <a:t>Security in ML Pipelines</a:t>
            </a:r>
            <a:endParaRPr lang="en-US" sz="6150" dirty="0"/>
          </a:p>
        </p:txBody>
      </p:sp>
      <p:sp>
        <p:nvSpPr>
          <p:cNvPr id="3" name="Text 1"/>
          <p:cNvSpPr/>
          <p:nvPr/>
        </p:nvSpPr>
        <p:spPr>
          <a:xfrm>
            <a:off x="793790" y="270938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DAD1E6"/>
                </a:solidFill>
                <a:latin typeface="Fira Sans" pitchFamily="34" charset="0"/>
                <a:ea typeface="Fira Sans" pitchFamily="34" charset="-122"/>
                <a:cs typeface="Fira Sans" pitchFamily="34" charset="-120"/>
              </a:rPr>
              <a:t>Security in ML pipelines</a:t>
            </a:r>
            <a:r>
              <a:rPr lang="en-US" sz="1750" dirty="0">
                <a:solidFill>
                  <a:srgbClr val="DAD1E6"/>
                </a:solidFill>
                <a:latin typeface="Fira Sans" pitchFamily="34" charset="0"/>
                <a:ea typeface="Fira Sans" pitchFamily="34" charset="-122"/>
                <a:cs typeface="Fira Sans" pitchFamily="34" charset="-120"/>
              </a:rPr>
              <a:t> Prevents data breaches, model theft, and adversarial attacks that can compromise ML systems.</a:t>
            </a:r>
            <a:endParaRPr lang="en-US" sz="1750" dirty="0"/>
          </a:p>
        </p:txBody>
      </p:sp>
      <p:sp>
        <p:nvSpPr>
          <p:cNvPr id="4" name="Text 2"/>
          <p:cNvSpPr/>
          <p:nvPr/>
        </p:nvSpPr>
        <p:spPr>
          <a:xfrm>
            <a:off x="793790" y="315158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Secured ML systems produces accurate, trustworthy predictions.</a:t>
            </a:r>
            <a:endParaRPr lang="en-US" sz="1750" dirty="0"/>
          </a:p>
        </p:txBody>
      </p:sp>
      <p:sp>
        <p:nvSpPr>
          <p:cNvPr id="5" name="Text 3"/>
          <p:cNvSpPr/>
          <p:nvPr/>
        </p:nvSpPr>
        <p:spPr>
          <a:xfrm>
            <a:off x="3233261" y="3854648"/>
            <a:ext cx="8163878" cy="425291"/>
          </a:xfrm>
          <a:prstGeom prst="rect">
            <a:avLst/>
          </a:prstGeom>
          <a:noFill/>
          <a:ln/>
        </p:spPr>
        <p:txBody>
          <a:bodyPr wrap="none" lIns="0" tIns="0" rIns="0" bIns="0" rtlCol="0" anchor="t"/>
          <a:lstStyle/>
          <a:p>
            <a:pPr marL="0" indent="0" algn="ctr">
              <a:lnSpc>
                <a:spcPts val="3300"/>
              </a:lnSpc>
              <a:buNone/>
            </a:pPr>
            <a:r>
              <a:rPr lang="en-US" sz="2650" b="1" dirty="0">
                <a:solidFill>
                  <a:srgbClr val="F94CAF"/>
                </a:solidFill>
                <a:latin typeface="Inconsolata Bold" pitchFamily="34" charset="0"/>
                <a:ea typeface="Inconsolata Bold" pitchFamily="34" charset="-122"/>
                <a:cs typeface="Inconsolata Bold" pitchFamily="34" charset="-120"/>
              </a:rPr>
              <a:t>Protecting Data &amp; Models Across the ML Lifecycle</a:t>
            </a:r>
            <a:endParaRPr lang="en-US" sz="2650" dirty="0"/>
          </a:p>
        </p:txBody>
      </p:sp>
      <p:sp>
        <p:nvSpPr>
          <p:cNvPr id="6" name="Text 4"/>
          <p:cNvSpPr/>
          <p:nvPr/>
        </p:nvSpPr>
        <p:spPr>
          <a:xfrm>
            <a:off x="793790" y="4620101"/>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pic>
        <p:nvPicPr>
          <p:cNvPr id="7" name="Image 0" descr="preencoded.png"/>
          <p:cNvPicPr>
            <a:picLocks noChangeAspect="1"/>
          </p:cNvPicPr>
          <p:nvPr/>
        </p:nvPicPr>
        <p:blipFill>
          <a:blip r:embed="rId3"/>
          <a:stretch>
            <a:fillRect/>
          </a:stretch>
        </p:blipFill>
        <p:spPr>
          <a:xfrm>
            <a:off x="793790" y="5238155"/>
            <a:ext cx="566976" cy="566976"/>
          </a:xfrm>
          <a:prstGeom prst="rect">
            <a:avLst/>
          </a:prstGeom>
        </p:spPr>
      </p:pic>
      <p:sp>
        <p:nvSpPr>
          <p:cNvPr id="8" name="Text 5"/>
          <p:cNvSpPr/>
          <p:nvPr/>
        </p:nvSpPr>
        <p:spPr>
          <a:xfrm>
            <a:off x="1644253" y="537281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Data Security</a:t>
            </a:r>
            <a:endParaRPr lang="en-US" sz="2200" dirty="0"/>
          </a:p>
        </p:txBody>
      </p:sp>
      <p:sp>
        <p:nvSpPr>
          <p:cNvPr id="9" name="Text 6"/>
          <p:cNvSpPr/>
          <p:nvPr/>
        </p:nvSpPr>
        <p:spPr>
          <a:xfrm>
            <a:off x="1644253" y="5863233"/>
            <a:ext cx="3308152"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Encrypt PII (Personally Identifiable Information) at rest and in transit.</a:t>
            </a:r>
            <a:endParaRPr lang="en-US" sz="1750" dirty="0"/>
          </a:p>
        </p:txBody>
      </p:sp>
      <p:pic>
        <p:nvPicPr>
          <p:cNvPr id="10" name="Image 1" descr="preencoded.png"/>
          <p:cNvPicPr>
            <a:picLocks noChangeAspect="1"/>
          </p:cNvPicPr>
          <p:nvPr/>
        </p:nvPicPr>
        <p:blipFill>
          <a:blip r:embed="rId4"/>
          <a:stretch>
            <a:fillRect/>
          </a:stretch>
        </p:blipFill>
        <p:spPr>
          <a:xfrm>
            <a:off x="5235893" y="5238155"/>
            <a:ext cx="566976" cy="566976"/>
          </a:xfrm>
          <a:prstGeom prst="rect">
            <a:avLst/>
          </a:prstGeom>
        </p:spPr>
      </p:pic>
      <p:sp>
        <p:nvSpPr>
          <p:cNvPr id="11" name="Text 7"/>
          <p:cNvSpPr/>
          <p:nvPr/>
        </p:nvSpPr>
        <p:spPr>
          <a:xfrm>
            <a:off x="6086356" y="537281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Model Security</a:t>
            </a:r>
            <a:endParaRPr lang="en-US" sz="2200" dirty="0"/>
          </a:p>
        </p:txBody>
      </p:sp>
      <p:sp>
        <p:nvSpPr>
          <p:cNvPr id="12" name="Text 8"/>
          <p:cNvSpPr/>
          <p:nvPr/>
        </p:nvSpPr>
        <p:spPr>
          <a:xfrm>
            <a:off x="6086356" y="5863233"/>
            <a:ext cx="3308152"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Guard against theft and adversarial attacks.</a:t>
            </a:r>
            <a:endParaRPr lang="en-US" sz="1750" dirty="0"/>
          </a:p>
        </p:txBody>
      </p:sp>
      <p:pic>
        <p:nvPicPr>
          <p:cNvPr id="13" name="Image 2" descr="preencoded.png"/>
          <p:cNvPicPr>
            <a:picLocks noChangeAspect="1"/>
          </p:cNvPicPr>
          <p:nvPr/>
        </p:nvPicPr>
        <p:blipFill>
          <a:blip r:embed="rId5"/>
          <a:stretch>
            <a:fillRect/>
          </a:stretch>
        </p:blipFill>
        <p:spPr>
          <a:xfrm>
            <a:off x="9677995" y="5238155"/>
            <a:ext cx="566976" cy="566976"/>
          </a:xfrm>
          <a:prstGeom prst="rect">
            <a:avLst/>
          </a:prstGeom>
        </p:spPr>
      </p:pic>
      <p:sp>
        <p:nvSpPr>
          <p:cNvPr id="14" name="Text 9"/>
          <p:cNvSpPr/>
          <p:nvPr/>
        </p:nvSpPr>
        <p:spPr>
          <a:xfrm>
            <a:off x="10528459" y="5372814"/>
            <a:ext cx="3258860"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Infrastructure Security</a:t>
            </a:r>
            <a:endParaRPr lang="en-US" sz="2200" dirty="0"/>
          </a:p>
        </p:txBody>
      </p:sp>
      <p:sp>
        <p:nvSpPr>
          <p:cNvPr id="15" name="Text 10"/>
          <p:cNvSpPr/>
          <p:nvPr/>
        </p:nvSpPr>
        <p:spPr>
          <a:xfrm>
            <a:off x="10528459" y="5863233"/>
            <a:ext cx="3308152"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Secure containers, update dependencies, isolate networks.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259330"/>
            <a:ext cx="12155329" cy="620078"/>
          </a:xfrm>
          <a:prstGeom prst="rect">
            <a:avLst/>
          </a:prstGeom>
          <a:noFill/>
          <a:ln/>
        </p:spPr>
        <p:txBody>
          <a:bodyPr wrap="none" lIns="0" tIns="0" rIns="0" bIns="0" rtlCol="0" anchor="t"/>
          <a:lstStyle/>
          <a:p>
            <a:pPr marL="0" indent="0" algn="l">
              <a:lnSpc>
                <a:spcPts val="4850"/>
              </a:lnSpc>
              <a:buNone/>
            </a:pPr>
            <a:r>
              <a:rPr lang="en-US" sz="3900" b="1" dirty="0">
                <a:solidFill>
                  <a:srgbClr val="F94CAF"/>
                </a:solidFill>
                <a:latin typeface="Inconsolata Bold" pitchFamily="34" charset="0"/>
                <a:ea typeface="Inconsolata Bold" pitchFamily="34" charset="-122"/>
                <a:cs typeface="Inconsolata Bold" pitchFamily="34" charset="-120"/>
              </a:rPr>
              <a:t>Closing: My Vision as a Machine Learning Engineer</a:t>
            </a:r>
            <a:endParaRPr lang="en-US" sz="3900" dirty="0"/>
          </a:p>
        </p:txBody>
      </p:sp>
      <p:sp>
        <p:nvSpPr>
          <p:cNvPr id="3" name="Text 1"/>
          <p:cNvSpPr/>
          <p:nvPr/>
        </p:nvSpPr>
        <p:spPr>
          <a:xfrm>
            <a:off x="1091446" y="3474720"/>
            <a:ext cx="12745164" cy="1116211"/>
          </a:xfrm>
          <a:prstGeom prst="rect">
            <a:avLst/>
          </a:prstGeom>
          <a:noFill/>
          <a:ln/>
        </p:spPr>
        <p:txBody>
          <a:bodyPr wrap="square" lIns="0" tIns="0" rIns="0" bIns="0" rtlCol="0" anchor="t"/>
          <a:lstStyle/>
          <a:p>
            <a:pPr marL="0" indent="0" algn="l">
              <a:lnSpc>
                <a:spcPts val="2900"/>
              </a:lnSpc>
              <a:buNone/>
            </a:pPr>
            <a:r>
              <a:rPr lang="en-US" sz="2300" b="1" dirty="0">
                <a:solidFill>
                  <a:srgbClr val="F94CAF"/>
                </a:solidFill>
                <a:latin typeface="Inconsolata Bold" pitchFamily="34" charset="0"/>
                <a:ea typeface="Inconsolata Bold" pitchFamily="34" charset="-122"/>
                <a:cs typeface="Inconsolata Bold" pitchFamily="34" charset="-120"/>
              </a:rPr>
              <a:t>Impact at Tachyon Systems: I am genuinely excited by the opportunity to contribute to Tachyon Systems’ goals, by leveraging data-driven intelligence to foster innovation and achieve strategic objectives.</a:t>
            </a:r>
            <a:endParaRPr lang="en-US" sz="2300" dirty="0"/>
          </a:p>
        </p:txBody>
      </p:sp>
      <p:sp>
        <p:nvSpPr>
          <p:cNvPr id="4" name="Text 2"/>
          <p:cNvSpPr/>
          <p:nvPr/>
        </p:nvSpPr>
        <p:spPr>
          <a:xfrm>
            <a:off x="942618" y="5811381"/>
            <a:ext cx="12745164" cy="317540"/>
          </a:xfrm>
          <a:prstGeom prst="rect">
            <a:avLst/>
          </a:prstGeom>
          <a:noFill/>
          <a:ln/>
        </p:spPr>
        <p:txBody>
          <a:bodyPr wrap="none" lIns="0" tIns="0" rIns="0" bIns="0" rtlCol="0" anchor="t"/>
          <a:lstStyle/>
          <a:p>
            <a:pPr marL="0" indent="0" algn="ctr">
              <a:lnSpc>
                <a:spcPts val="2500"/>
              </a:lnSpc>
              <a:buNone/>
            </a:pPr>
            <a:r>
              <a:rPr lang="en-US" sz="2000" dirty="0">
                <a:solidFill>
                  <a:srgbClr val="DAD1E6"/>
                </a:solidFill>
                <a:latin typeface="Fira Sans" pitchFamily="34" charset="0"/>
                <a:ea typeface="Fira Sans" pitchFamily="34" charset="-122"/>
                <a:cs typeface="Fira Sans" pitchFamily="34" charset="-120"/>
              </a:rPr>
              <a:t>Thank you for your consideration!.</a:t>
            </a:r>
            <a:endParaRPr lang="en-US" sz="2000" dirty="0"/>
          </a:p>
        </p:txBody>
      </p:sp>
      <p:sp>
        <p:nvSpPr>
          <p:cNvPr id="5" name="Text 3"/>
          <p:cNvSpPr/>
          <p:nvPr/>
        </p:nvSpPr>
        <p:spPr>
          <a:xfrm>
            <a:off x="1091446" y="5429369"/>
            <a:ext cx="12745164"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6" name="Shape 4"/>
          <p:cNvSpPr/>
          <p:nvPr/>
        </p:nvSpPr>
        <p:spPr>
          <a:xfrm>
            <a:off x="793790" y="3177064"/>
            <a:ext cx="22860" cy="2793087"/>
          </a:xfrm>
          <a:prstGeom prst="rect">
            <a:avLst/>
          </a:prstGeom>
          <a:solidFill>
            <a:srgbClr val="F94CAF"/>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47274"/>
            <a:ext cx="11163062" cy="620078"/>
          </a:xfrm>
          <a:prstGeom prst="rect">
            <a:avLst/>
          </a:prstGeom>
          <a:noFill/>
          <a:ln/>
        </p:spPr>
        <p:txBody>
          <a:bodyPr wrap="none" lIns="0" tIns="0" rIns="0" bIns="0" rtlCol="0" anchor="t"/>
          <a:lstStyle/>
          <a:p>
            <a:pPr marL="0" indent="0" algn="l">
              <a:lnSpc>
                <a:spcPts val="4850"/>
              </a:lnSpc>
              <a:buNone/>
            </a:pPr>
            <a:r>
              <a:rPr lang="en-US" sz="3900" b="1" dirty="0">
                <a:solidFill>
                  <a:srgbClr val="F94CAF"/>
                </a:solidFill>
                <a:latin typeface="Inconsolata Bold" pitchFamily="34" charset="0"/>
                <a:ea typeface="Inconsolata Bold" pitchFamily="34" charset="-122"/>
                <a:cs typeface="Inconsolata Bold" pitchFamily="34" charset="-120"/>
              </a:rPr>
              <a:t>Machine Learning Fundamentals: The Foundation</a:t>
            </a:r>
            <a:endParaRPr lang="en-US" sz="3900" dirty="0"/>
          </a:p>
        </p:txBody>
      </p:sp>
      <p:sp>
        <p:nvSpPr>
          <p:cNvPr id="3" name="Text 1"/>
          <p:cNvSpPr/>
          <p:nvPr/>
        </p:nvSpPr>
        <p:spPr>
          <a:xfrm>
            <a:off x="793790" y="2064187"/>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Machine Learning enables computers to learn patterns from data and improve over time without being explicitly programmed.</a:t>
            </a:r>
            <a:endParaRPr lang="en-US" sz="1550" dirty="0"/>
          </a:p>
        </p:txBody>
      </p:sp>
      <p:sp>
        <p:nvSpPr>
          <p:cNvPr id="4" name="Shape 2"/>
          <p:cNvSpPr/>
          <p:nvPr/>
        </p:nvSpPr>
        <p:spPr>
          <a:xfrm>
            <a:off x="793790" y="2902625"/>
            <a:ext cx="4215289" cy="3421261"/>
          </a:xfrm>
          <a:prstGeom prst="roundRect">
            <a:avLst>
              <a:gd name="adj" fmla="val 3207"/>
            </a:avLst>
          </a:prstGeom>
          <a:solidFill>
            <a:srgbClr val="241631"/>
          </a:solidFill>
          <a:ln/>
        </p:spPr>
      </p:sp>
      <p:pic>
        <p:nvPicPr>
          <p:cNvPr id="5" name="Image 0" descr="preencoded.png"/>
          <p:cNvPicPr>
            <a:picLocks noChangeAspect="1"/>
          </p:cNvPicPr>
          <p:nvPr/>
        </p:nvPicPr>
        <p:blipFill>
          <a:blip r:embed="rId3"/>
          <a:stretch>
            <a:fillRect/>
          </a:stretch>
        </p:blipFill>
        <p:spPr>
          <a:xfrm>
            <a:off x="793790" y="2879765"/>
            <a:ext cx="4215289" cy="91440"/>
          </a:xfrm>
          <a:prstGeom prst="rect">
            <a:avLst/>
          </a:prstGeom>
        </p:spPr>
      </p:pic>
      <p:pic>
        <p:nvPicPr>
          <p:cNvPr id="6" name="Image 1" descr="preencoded.png"/>
          <p:cNvPicPr>
            <a:picLocks noChangeAspect="1"/>
          </p:cNvPicPr>
          <p:nvPr/>
        </p:nvPicPr>
        <p:blipFill>
          <a:blip r:embed="rId4"/>
          <a:stretch>
            <a:fillRect/>
          </a:stretch>
        </p:blipFill>
        <p:spPr>
          <a:xfrm>
            <a:off x="2603778" y="2604968"/>
            <a:ext cx="595313" cy="595313"/>
          </a:xfrm>
          <a:prstGeom prst="rect">
            <a:avLst/>
          </a:prstGeom>
        </p:spPr>
      </p:pic>
      <p:sp>
        <p:nvSpPr>
          <p:cNvPr id="7" name="Text 3"/>
          <p:cNvSpPr/>
          <p:nvPr/>
        </p:nvSpPr>
        <p:spPr>
          <a:xfrm>
            <a:off x="2782372" y="2753797"/>
            <a:ext cx="238125" cy="297656"/>
          </a:xfrm>
          <a:prstGeom prst="rect">
            <a:avLst/>
          </a:prstGeom>
          <a:noFill/>
          <a:ln/>
        </p:spPr>
        <p:txBody>
          <a:bodyPr wrap="none" lIns="0" tIns="0" rIns="0" bIns="0" rtlCol="0" anchor="t"/>
          <a:lstStyle/>
          <a:p>
            <a:pPr marL="0" indent="0" algn="l">
              <a:lnSpc>
                <a:spcPts val="3000"/>
              </a:lnSpc>
              <a:buNone/>
            </a:pPr>
            <a:endParaRPr lang="en-US" sz="1850" dirty="0"/>
          </a:p>
        </p:txBody>
      </p:sp>
      <p:sp>
        <p:nvSpPr>
          <p:cNvPr id="8" name="Text 4"/>
          <p:cNvSpPr/>
          <p:nvPr/>
        </p:nvSpPr>
        <p:spPr>
          <a:xfrm>
            <a:off x="1015008" y="339875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DAD1E6"/>
                </a:solidFill>
                <a:latin typeface="Inconsolata Bold" pitchFamily="34" charset="0"/>
                <a:ea typeface="Inconsolata Bold" pitchFamily="34" charset="-122"/>
                <a:cs typeface="Inconsolata Bold" pitchFamily="34" charset="-120"/>
              </a:rPr>
              <a:t>Supervised Learning</a:t>
            </a:r>
            <a:endParaRPr lang="en-US" sz="2300" dirty="0"/>
          </a:p>
        </p:txBody>
      </p:sp>
      <p:sp>
        <p:nvSpPr>
          <p:cNvPr id="9" name="Text 5"/>
          <p:cNvSpPr/>
          <p:nvPr/>
        </p:nvSpPr>
        <p:spPr>
          <a:xfrm>
            <a:off x="1015008" y="3889891"/>
            <a:ext cx="3772853"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AD1E6"/>
                </a:solidFill>
                <a:latin typeface="Fira Sans" pitchFamily="34" charset="0"/>
                <a:ea typeface="Fira Sans" pitchFamily="34" charset="-122"/>
                <a:cs typeface="Fira Sans" pitchFamily="34" charset="-120"/>
              </a:rPr>
              <a:t>Definition</a:t>
            </a:r>
            <a:r>
              <a:rPr lang="en-US" sz="1550" dirty="0">
                <a:solidFill>
                  <a:srgbClr val="DAD1E6"/>
                </a:solidFill>
                <a:latin typeface="Fira Sans" pitchFamily="34" charset="0"/>
                <a:ea typeface="Fira Sans" pitchFamily="34" charset="-122"/>
                <a:cs typeface="Fira Sans" pitchFamily="34" charset="-120"/>
              </a:rPr>
              <a:t>: Learning from labeled data (input-output pairs).</a:t>
            </a:r>
            <a:endParaRPr lang="en-US" sz="1550" dirty="0"/>
          </a:p>
        </p:txBody>
      </p:sp>
      <p:sp>
        <p:nvSpPr>
          <p:cNvPr id="10" name="Text 6"/>
          <p:cNvSpPr/>
          <p:nvPr/>
        </p:nvSpPr>
        <p:spPr>
          <a:xfrm>
            <a:off x="1015008" y="4644033"/>
            <a:ext cx="3772853"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11" name="Text 7"/>
          <p:cNvSpPr/>
          <p:nvPr/>
        </p:nvSpPr>
        <p:spPr>
          <a:xfrm>
            <a:off x="1015008" y="5080635"/>
            <a:ext cx="3772853"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DAD1E6"/>
                </a:solidFill>
                <a:latin typeface="Fira Sans" pitchFamily="34" charset="0"/>
                <a:ea typeface="Fira Sans" pitchFamily="34" charset="-122"/>
                <a:cs typeface="Fira Sans" pitchFamily="34" charset="-120"/>
              </a:rPr>
              <a:t>Examples</a:t>
            </a:r>
            <a:r>
              <a:rPr lang="en-US" sz="1550" dirty="0">
                <a:solidFill>
                  <a:srgbClr val="DAD1E6"/>
                </a:solidFill>
                <a:latin typeface="Fira Sans" pitchFamily="34" charset="0"/>
                <a:ea typeface="Fira Sans" pitchFamily="34" charset="-122"/>
                <a:cs typeface="Fira Sans" pitchFamily="34" charset="-120"/>
              </a:rPr>
              <a:t>:</a:t>
            </a:r>
            <a:endParaRPr lang="en-US" sz="1550" dirty="0"/>
          </a:p>
        </p:txBody>
      </p:sp>
      <p:sp>
        <p:nvSpPr>
          <p:cNvPr id="12" name="Text 8"/>
          <p:cNvSpPr/>
          <p:nvPr/>
        </p:nvSpPr>
        <p:spPr>
          <a:xfrm>
            <a:off x="1015008" y="5467588"/>
            <a:ext cx="3772853" cy="317540"/>
          </a:xfrm>
          <a:prstGeom prst="rect">
            <a:avLst/>
          </a:prstGeom>
          <a:noFill/>
          <a:ln/>
        </p:spPr>
        <p:txBody>
          <a:bodyPr wrap="none" lIns="0" tIns="0" rIns="0" bIns="0" rtlCol="0" anchor="t"/>
          <a:lstStyle/>
          <a:p>
            <a:pPr marL="685800" lvl="1" indent="-342900" algn="l">
              <a:lnSpc>
                <a:spcPts val="2500"/>
              </a:lnSpc>
              <a:buSzPct val="100000"/>
              <a:buChar char="•"/>
            </a:pPr>
            <a:r>
              <a:rPr lang="en-US" sz="1550" dirty="0">
                <a:solidFill>
                  <a:srgbClr val="DAD1E6"/>
                </a:solidFill>
                <a:latin typeface="Fira Sans" pitchFamily="34" charset="0"/>
                <a:ea typeface="Fira Sans" pitchFamily="34" charset="-122"/>
                <a:cs typeface="Fira Sans" pitchFamily="34" charset="-120"/>
              </a:rPr>
              <a:t>Regression, Classification.</a:t>
            </a:r>
            <a:endParaRPr lang="en-US" sz="1550" dirty="0"/>
          </a:p>
        </p:txBody>
      </p:sp>
      <p:sp>
        <p:nvSpPr>
          <p:cNvPr id="13" name="Shape 9"/>
          <p:cNvSpPr/>
          <p:nvPr/>
        </p:nvSpPr>
        <p:spPr>
          <a:xfrm>
            <a:off x="5207437" y="2902625"/>
            <a:ext cx="4215408" cy="3421261"/>
          </a:xfrm>
          <a:prstGeom prst="roundRect">
            <a:avLst>
              <a:gd name="adj" fmla="val 3207"/>
            </a:avLst>
          </a:prstGeom>
          <a:solidFill>
            <a:srgbClr val="241631"/>
          </a:solidFill>
          <a:ln/>
        </p:spPr>
      </p:sp>
      <p:pic>
        <p:nvPicPr>
          <p:cNvPr id="14" name="Image 2" descr="preencoded.png"/>
          <p:cNvPicPr>
            <a:picLocks noChangeAspect="1"/>
          </p:cNvPicPr>
          <p:nvPr/>
        </p:nvPicPr>
        <p:blipFill>
          <a:blip r:embed="rId3"/>
          <a:stretch>
            <a:fillRect/>
          </a:stretch>
        </p:blipFill>
        <p:spPr>
          <a:xfrm>
            <a:off x="5207437" y="2879765"/>
            <a:ext cx="4215408" cy="91440"/>
          </a:xfrm>
          <a:prstGeom prst="rect">
            <a:avLst/>
          </a:prstGeom>
        </p:spPr>
      </p:pic>
      <p:pic>
        <p:nvPicPr>
          <p:cNvPr id="15" name="Image 3" descr="preencoded.png"/>
          <p:cNvPicPr>
            <a:picLocks noChangeAspect="1"/>
          </p:cNvPicPr>
          <p:nvPr/>
        </p:nvPicPr>
        <p:blipFill>
          <a:blip r:embed="rId4"/>
          <a:stretch>
            <a:fillRect/>
          </a:stretch>
        </p:blipFill>
        <p:spPr>
          <a:xfrm>
            <a:off x="7017425" y="2604968"/>
            <a:ext cx="595313" cy="595313"/>
          </a:xfrm>
          <a:prstGeom prst="rect">
            <a:avLst/>
          </a:prstGeom>
        </p:spPr>
      </p:pic>
      <p:sp>
        <p:nvSpPr>
          <p:cNvPr id="16" name="Text 10"/>
          <p:cNvSpPr/>
          <p:nvPr/>
        </p:nvSpPr>
        <p:spPr>
          <a:xfrm>
            <a:off x="7196018" y="2753797"/>
            <a:ext cx="238125" cy="297656"/>
          </a:xfrm>
          <a:prstGeom prst="rect">
            <a:avLst/>
          </a:prstGeom>
          <a:noFill/>
          <a:ln/>
        </p:spPr>
        <p:txBody>
          <a:bodyPr wrap="none" lIns="0" tIns="0" rIns="0" bIns="0" rtlCol="0" anchor="t"/>
          <a:lstStyle/>
          <a:p>
            <a:pPr marL="0" indent="0" algn="l">
              <a:lnSpc>
                <a:spcPts val="3000"/>
              </a:lnSpc>
              <a:buNone/>
            </a:pPr>
            <a:endParaRPr lang="en-US" sz="1850" dirty="0"/>
          </a:p>
        </p:txBody>
      </p:sp>
      <p:sp>
        <p:nvSpPr>
          <p:cNvPr id="17" name="Text 11"/>
          <p:cNvSpPr/>
          <p:nvPr/>
        </p:nvSpPr>
        <p:spPr>
          <a:xfrm>
            <a:off x="5428655" y="3398758"/>
            <a:ext cx="3124200" cy="372070"/>
          </a:xfrm>
          <a:prstGeom prst="rect">
            <a:avLst/>
          </a:prstGeom>
          <a:noFill/>
          <a:ln/>
        </p:spPr>
        <p:txBody>
          <a:bodyPr wrap="none" lIns="0" tIns="0" rIns="0" bIns="0" rtlCol="0" anchor="t"/>
          <a:lstStyle/>
          <a:p>
            <a:pPr marL="0" indent="0" algn="l">
              <a:lnSpc>
                <a:spcPts val="2900"/>
              </a:lnSpc>
              <a:buNone/>
            </a:pPr>
            <a:r>
              <a:rPr lang="en-US" sz="2300" b="1" dirty="0">
                <a:solidFill>
                  <a:srgbClr val="DAD1E6"/>
                </a:solidFill>
                <a:latin typeface="Inconsolata Bold" pitchFamily="34" charset="0"/>
                <a:ea typeface="Inconsolata Bold" pitchFamily="34" charset="-122"/>
                <a:cs typeface="Inconsolata Bold" pitchFamily="34" charset="-120"/>
              </a:rPr>
              <a:t>Unsupervised Learning</a:t>
            </a:r>
            <a:endParaRPr lang="en-US" sz="2300" dirty="0"/>
          </a:p>
        </p:txBody>
      </p:sp>
      <p:sp>
        <p:nvSpPr>
          <p:cNvPr id="18" name="Text 12"/>
          <p:cNvSpPr/>
          <p:nvPr/>
        </p:nvSpPr>
        <p:spPr>
          <a:xfrm>
            <a:off x="5428655" y="3889891"/>
            <a:ext cx="3772972"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AD1E6"/>
                </a:solidFill>
                <a:latin typeface="Fira Sans" pitchFamily="34" charset="0"/>
                <a:ea typeface="Fira Sans" pitchFamily="34" charset="-122"/>
                <a:cs typeface="Fira Sans" pitchFamily="34" charset="-120"/>
              </a:rPr>
              <a:t>Definition</a:t>
            </a:r>
            <a:r>
              <a:rPr lang="en-US" sz="1550" dirty="0">
                <a:solidFill>
                  <a:srgbClr val="DAD1E6"/>
                </a:solidFill>
                <a:latin typeface="Fira Sans" pitchFamily="34" charset="0"/>
                <a:ea typeface="Fira Sans" pitchFamily="34" charset="-122"/>
                <a:cs typeface="Fira Sans" pitchFamily="34" charset="-120"/>
              </a:rPr>
              <a:t>: Learning patterns from unlabeled data (only inputs).</a:t>
            </a:r>
            <a:endParaRPr lang="en-US" sz="1550" dirty="0"/>
          </a:p>
        </p:txBody>
      </p:sp>
      <p:sp>
        <p:nvSpPr>
          <p:cNvPr id="19" name="Text 13"/>
          <p:cNvSpPr/>
          <p:nvPr/>
        </p:nvSpPr>
        <p:spPr>
          <a:xfrm>
            <a:off x="5428655" y="4644033"/>
            <a:ext cx="3772972"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20" name="Text 14"/>
          <p:cNvSpPr/>
          <p:nvPr/>
        </p:nvSpPr>
        <p:spPr>
          <a:xfrm>
            <a:off x="5428655" y="5080635"/>
            <a:ext cx="3772972"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DAD1E6"/>
                </a:solidFill>
                <a:latin typeface="Fira Sans" pitchFamily="34" charset="0"/>
                <a:ea typeface="Fira Sans" pitchFamily="34" charset="-122"/>
                <a:cs typeface="Fira Sans" pitchFamily="34" charset="-120"/>
              </a:rPr>
              <a:t>Examples</a:t>
            </a:r>
            <a:r>
              <a:rPr lang="en-US" sz="1550" dirty="0">
                <a:solidFill>
                  <a:srgbClr val="DAD1E6"/>
                </a:solidFill>
                <a:latin typeface="Fira Sans" pitchFamily="34" charset="0"/>
                <a:ea typeface="Fira Sans" pitchFamily="34" charset="-122"/>
                <a:cs typeface="Fira Sans" pitchFamily="34" charset="-120"/>
              </a:rPr>
              <a:t>:</a:t>
            </a:r>
            <a:endParaRPr lang="en-US" sz="1550" dirty="0"/>
          </a:p>
        </p:txBody>
      </p:sp>
      <p:sp>
        <p:nvSpPr>
          <p:cNvPr id="21" name="Text 15"/>
          <p:cNvSpPr/>
          <p:nvPr/>
        </p:nvSpPr>
        <p:spPr>
          <a:xfrm>
            <a:off x="5428655" y="5467588"/>
            <a:ext cx="3772972" cy="635079"/>
          </a:xfrm>
          <a:prstGeom prst="rect">
            <a:avLst/>
          </a:prstGeom>
          <a:noFill/>
          <a:ln/>
        </p:spPr>
        <p:txBody>
          <a:bodyPr wrap="square" lIns="0" tIns="0" rIns="0" bIns="0" rtlCol="0" anchor="t"/>
          <a:lstStyle/>
          <a:p>
            <a:pPr marL="685800" lvl="1" indent="-342900" algn="l">
              <a:lnSpc>
                <a:spcPts val="2500"/>
              </a:lnSpc>
              <a:buSzPct val="100000"/>
              <a:buChar char="•"/>
            </a:pPr>
            <a:r>
              <a:rPr lang="en-US" sz="1550" dirty="0">
                <a:solidFill>
                  <a:srgbClr val="DAD1E6"/>
                </a:solidFill>
                <a:latin typeface="Fira Sans" pitchFamily="34" charset="0"/>
                <a:ea typeface="Fira Sans" pitchFamily="34" charset="-122"/>
                <a:cs typeface="Fira Sans" pitchFamily="34" charset="-120"/>
              </a:rPr>
              <a:t>Clustering, Dimensionality Reduction.</a:t>
            </a:r>
            <a:endParaRPr lang="en-US" sz="1550" dirty="0"/>
          </a:p>
        </p:txBody>
      </p:sp>
      <p:sp>
        <p:nvSpPr>
          <p:cNvPr id="22" name="Shape 16"/>
          <p:cNvSpPr/>
          <p:nvPr/>
        </p:nvSpPr>
        <p:spPr>
          <a:xfrm>
            <a:off x="9621203" y="2902625"/>
            <a:ext cx="4215289" cy="3421261"/>
          </a:xfrm>
          <a:prstGeom prst="roundRect">
            <a:avLst>
              <a:gd name="adj" fmla="val 3207"/>
            </a:avLst>
          </a:prstGeom>
          <a:solidFill>
            <a:srgbClr val="241631"/>
          </a:solidFill>
          <a:ln/>
        </p:spPr>
      </p:sp>
      <p:pic>
        <p:nvPicPr>
          <p:cNvPr id="23" name="Image 4" descr="preencoded.png"/>
          <p:cNvPicPr>
            <a:picLocks noChangeAspect="1"/>
          </p:cNvPicPr>
          <p:nvPr/>
        </p:nvPicPr>
        <p:blipFill>
          <a:blip r:embed="rId3"/>
          <a:stretch>
            <a:fillRect/>
          </a:stretch>
        </p:blipFill>
        <p:spPr>
          <a:xfrm>
            <a:off x="9621203" y="2879765"/>
            <a:ext cx="4215289" cy="91440"/>
          </a:xfrm>
          <a:prstGeom prst="rect">
            <a:avLst/>
          </a:prstGeom>
        </p:spPr>
      </p:pic>
      <p:pic>
        <p:nvPicPr>
          <p:cNvPr id="24" name="Image 5" descr="preencoded.png"/>
          <p:cNvPicPr>
            <a:picLocks noChangeAspect="1"/>
          </p:cNvPicPr>
          <p:nvPr/>
        </p:nvPicPr>
        <p:blipFill>
          <a:blip r:embed="rId4"/>
          <a:stretch>
            <a:fillRect/>
          </a:stretch>
        </p:blipFill>
        <p:spPr>
          <a:xfrm>
            <a:off x="11431191" y="2604968"/>
            <a:ext cx="595313" cy="595313"/>
          </a:xfrm>
          <a:prstGeom prst="rect">
            <a:avLst/>
          </a:prstGeom>
        </p:spPr>
      </p:pic>
      <p:sp>
        <p:nvSpPr>
          <p:cNvPr id="25" name="Text 17"/>
          <p:cNvSpPr/>
          <p:nvPr/>
        </p:nvSpPr>
        <p:spPr>
          <a:xfrm>
            <a:off x="11609784" y="2753797"/>
            <a:ext cx="238125" cy="297656"/>
          </a:xfrm>
          <a:prstGeom prst="rect">
            <a:avLst/>
          </a:prstGeom>
          <a:noFill/>
          <a:ln/>
        </p:spPr>
        <p:txBody>
          <a:bodyPr wrap="none" lIns="0" tIns="0" rIns="0" bIns="0" rtlCol="0" anchor="t"/>
          <a:lstStyle/>
          <a:p>
            <a:pPr marL="0" indent="0" algn="l">
              <a:lnSpc>
                <a:spcPts val="3000"/>
              </a:lnSpc>
              <a:buNone/>
            </a:pPr>
            <a:endParaRPr lang="en-US" sz="1850" dirty="0"/>
          </a:p>
        </p:txBody>
      </p:sp>
      <p:sp>
        <p:nvSpPr>
          <p:cNvPr id="26" name="Text 18"/>
          <p:cNvSpPr/>
          <p:nvPr/>
        </p:nvSpPr>
        <p:spPr>
          <a:xfrm>
            <a:off x="9842421" y="3398758"/>
            <a:ext cx="3272909" cy="372070"/>
          </a:xfrm>
          <a:prstGeom prst="rect">
            <a:avLst/>
          </a:prstGeom>
          <a:noFill/>
          <a:ln/>
        </p:spPr>
        <p:txBody>
          <a:bodyPr wrap="none" lIns="0" tIns="0" rIns="0" bIns="0" rtlCol="0" anchor="t"/>
          <a:lstStyle/>
          <a:p>
            <a:pPr marL="0" indent="0" algn="l">
              <a:lnSpc>
                <a:spcPts val="2900"/>
              </a:lnSpc>
              <a:buNone/>
            </a:pPr>
            <a:r>
              <a:rPr lang="en-US" sz="2300" b="1" dirty="0">
                <a:solidFill>
                  <a:srgbClr val="DAD1E6"/>
                </a:solidFill>
                <a:latin typeface="Inconsolata Bold" pitchFamily="34" charset="0"/>
                <a:ea typeface="Inconsolata Bold" pitchFamily="34" charset="-122"/>
                <a:cs typeface="Inconsolata Bold" pitchFamily="34" charset="-120"/>
              </a:rPr>
              <a:t>Reinforcement Learning</a:t>
            </a:r>
            <a:endParaRPr lang="en-US" sz="2300" dirty="0"/>
          </a:p>
        </p:txBody>
      </p:sp>
      <p:sp>
        <p:nvSpPr>
          <p:cNvPr id="27" name="Text 19"/>
          <p:cNvSpPr/>
          <p:nvPr/>
        </p:nvSpPr>
        <p:spPr>
          <a:xfrm>
            <a:off x="9842421" y="3889891"/>
            <a:ext cx="3772853"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AD1E6"/>
                </a:solidFill>
                <a:latin typeface="Fira Sans" pitchFamily="34" charset="0"/>
                <a:ea typeface="Fira Sans" pitchFamily="34" charset="-122"/>
                <a:cs typeface="Fira Sans" pitchFamily="34" charset="-120"/>
              </a:rPr>
              <a:t>Definition</a:t>
            </a:r>
            <a:r>
              <a:rPr lang="en-US" sz="1550" dirty="0">
                <a:solidFill>
                  <a:srgbClr val="DAD1E6"/>
                </a:solidFill>
                <a:latin typeface="Fira Sans" pitchFamily="34" charset="0"/>
                <a:ea typeface="Fira Sans" pitchFamily="34" charset="-122"/>
                <a:cs typeface="Fira Sans" pitchFamily="34" charset="-120"/>
              </a:rPr>
              <a:t>: Learning by interacting with an environment, receiving rewards/penalties.</a:t>
            </a:r>
            <a:endParaRPr lang="en-US" sz="1550" dirty="0"/>
          </a:p>
        </p:txBody>
      </p:sp>
      <p:sp>
        <p:nvSpPr>
          <p:cNvPr id="28" name="Text 20"/>
          <p:cNvSpPr/>
          <p:nvPr/>
        </p:nvSpPr>
        <p:spPr>
          <a:xfrm>
            <a:off x="9842421" y="4961573"/>
            <a:ext cx="3772853"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29" name="Text 21"/>
          <p:cNvSpPr/>
          <p:nvPr/>
        </p:nvSpPr>
        <p:spPr>
          <a:xfrm>
            <a:off x="9842421" y="5398175"/>
            <a:ext cx="3772853"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DAD1E6"/>
                </a:solidFill>
                <a:latin typeface="Fira Sans" pitchFamily="34" charset="0"/>
                <a:ea typeface="Fira Sans" pitchFamily="34" charset="-122"/>
                <a:cs typeface="Fira Sans" pitchFamily="34" charset="-120"/>
              </a:rPr>
              <a:t>Examples</a:t>
            </a:r>
            <a:r>
              <a:rPr lang="en-US" sz="1550" dirty="0">
                <a:solidFill>
                  <a:srgbClr val="DAD1E6"/>
                </a:solidFill>
                <a:latin typeface="Fira Sans" pitchFamily="34" charset="0"/>
                <a:ea typeface="Fira Sans" pitchFamily="34" charset="-122"/>
                <a:cs typeface="Fira Sans" pitchFamily="34" charset="-120"/>
              </a:rPr>
              <a:t>:</a:t>
            </a:r>
            <a:endParaRPr lang="en-US" sz="1550" dirty="0"/>
          </a:p>
        </p:txBody>
      </p:sp>
      <p:sp>
        <p:nvSpPr>
          <p:cNvPr id="30" name="Text 22"/>
          <p:cNvSpPr/>
          <p:nvPr/>
        </p:nvSpPr>
        <p:spPr>
          <a:xfrm>
            <a:off x="9842421" y="5785128"/>
            <a:ext cx="3772853" cy="317540"/>
          </a:xfrm>
          <a:prstGeom prst="rect">
            <a:avLst/>
          </a:prstGeom>
          <a:noFill/>
          <a:ln/>
        </p:spPr>
        <p:txBody>
          <a:bodyPr wrap="none" lIns="0" tIns="0" rIns="0" bIns="0" rtlCol="0" anchor="t"/>
          <a:lstStyle/>
          <a:p>
            <a:pPr marL="685800" lvl="1" indent="-342900" algn="l">
              <a:lnSpc>
                <a:spcPts val="2500"/>
              </a:lnSpc>
              <a:buSzPct val="100000"/>
              <a:buChar char="•"/>
            </a:pPr>
            <a:r>
              <a:rPr lang="en-US" sz="1550" dirty="0">
                <a:solidFill>
                  <a:srgbClr val="DAD1E6"/>
                </a:solidFill>
                <a:latin typeface="Fira Sans" pitchFamily="34" charset="0"/>
                <a:ea typeface="Fira Sans" pitchFamily="34" charset="-122"/>
                <a:cs typeface="Fira Sans" pitchFamily="34" charset="-120"/>
              </a:rPr>
              <a:t>Game-playing agents, Robotics.1</a:t>
            </a:r>
            <a:endParaRPr lang="en-US" sz="1550" dirty="0"/>
          </a:p>
        </p:txBody>
      </p:sp>
      <p:sp>
        <p:nvSpPr>
          <p:cNvPr id="31" name="Text 23"/>
          <p:cNvSpPr/>
          <p:nvPr/>
        </p:nvSpPr>
        <p:spPr>
          <a:xfrm>
            <a:off x="793790" y="654712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My journey into machine learning began with understanding these foundational principles. Grasping the distinction between different learning paradigms and the ultimate aim of generalization has been crucial in approaching any ML problem.</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53547"/>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F94CAF"/>
                </a:solidFill>
                <a:latin typeface="Inconsolata Bold" pitchFamily="34" charset="0"/>
                <a:ea typeface="Inconsolata Bold" pitchFamily="34" charset="-122"/>
                <a:cs typeface="Inconsolata Bold" pitchFamily="34" charset="-120"/>
              </a:rPr>
              <a:t>Data Preprocessing: </a:t>
            </a:r>
            <a:endParaRPr lang="en-US" sz="3900" dirty="0"/>
          </a:p>
        </p:txBody>
      </p:sp>
      <p:sp>
        <p:nvSpPr>
          <p:cNvPr id="3" name="Text 1"/>
          <p:cNvSpPr/>
          <p:nvPr/>
        </p:nvSpPr>
        <p:spPr>
          <a:xfrm>
            <a:off x="793790" y="1849874"/>
            <a:ext cx="8578929" cy="63507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Data preprocessing involves </a:t>
            </a:r>
            <a:r>
              <a:rPr lang="en-US" sz="1550" b="1" dirty="0">
                <a:solidFill>
                  <a:srgbClr val="DAD1E6"/>
                </a:solidFill>
                <a:latin typeface="Fira Sans" pitchFamily="34" charset="0"/>
                <a:ea typeface="Fira Sans" pitchFamily="34" charset="-122"/>
                <a:cs typeface="Fira Sans" pitchFamily="34" charset="-120"/>
              </a:rPr>
              <a:t>data cleaning, feature engineering, and feature scaling</a:t>
            </a:r>
            <a:r>
              <a:rPr lang="en-US" sz="1550" dirty="0">
                <a:solidFill>
                  <a:srgbClr val="DAD1E6"/>
                </a:solidFill>
                <a:latin typeface="Fira Sans" pitchFamily="34" charset="0"/>
                <a:ea typeface="Fira Sans" pitchFamily="34" charset="-122"/>
                <a:cs typeface="Fira Sans" pitchFamily="34" charset="-120"/>
              </a:rPr>
              <a:t> to improve model performance. </a:t>
            </a:r>
            <a:endParaRPr lang="en-US" sz="1550" dirty="0"/>
          </a:p>
        </p:txBody>
      </p:sp>
      <p:sp>
        <p:nvSpPr>
          <p:cNvPr id="4" name="Text 2"/>
          <p:cNvSpPr/>
          <p:nvPr/>
        </p:nvSpPr>
        <p:spPr>
          <a:xfrm>
            <a:off x="793790" y="2663547"/>
            <a:ext cx="8578929" cy="635079"/>
          </a:xfrm>
          <a:prstGeom prst="rect">
            <a:avLst/>
          </a:prstGeom>
          <a:noFill/>
          <a:ln/>
        </p:spPr>
        <p:txBody>
          <a:bodyPr wrap="square" lIns="0" tIns="0" rIns="0" bIns="0" rtlCol="0" anchor="t"/>
          <a:lstStyle/>
          <a:p>
            <a:pPr marL="0" indent="0" algn="l">
              <a:lnSpc>
                <a:spcPts val="2500"/>
              </a:lnSpc>
              <a:buNone/>
            </a:pPr>
            <a:r>
              <a:rPr lang="en-US" sz="1550" b="1" dirty="0">
                <a:solidFill>
                  <a:srgbClr val="DAD1E6"/>
                </a:solidFill>
                <a:latin typeface="Fira Sans" pitchFamily="34" charset="0"/>
                <a:ea typeface="Fira Sans" pitchFamily="34" charset="-122"/>
                <a:cs typeface="Fira Sans" pitchFamily="34" charset="-120"/>
              </a:rPr>
              <a:t>Data Cleaning</a:t>
            </a:r>
            <a:r>
              <a:rPr lang="en-US" sz="1550" dirty="0">
                <a:solidFill>
                  <a:srgbClr val="DAD1E6"/>
                </a:solidFill>
                <a:latin typeface="Fira Sans" pitchFamily="34" charset="0"/>
                <a:ea typeface="Fira Sans" pitchFamily="34" charset="-122"/>
                <a:cs typeface="Fira Sans" pitchFamily="34" charset="-120"/>
              </a:rPr>
              <a:t> helps handling nuances like </a:t>
            </a:r>
            <a:r>
              <a:rPr lang="en-US" sz="1550" b="1" dirty="0">
                <a:solidFill>
                  <a:srgbClr val="DAD1E6"/>
                </a:solidFill>
                <a:latin typeface="Fira Sans" pitchFamily="34" charset="0"/>
                <a:ea typeface="Fira Sans" pitchFamily="34" charset="-122"/>
                <a:cs typeface="Fira Sans" pitchFamily="34" charset="-120"/>
              </a:rPr>
              <a:t>missing values, outliers,</a:t>
            </a:r>
            <a:r>
              <a:rPr lang="en-US" sz="1550" dirty="0">
                <a:solidFill>
                  <a:srgbClr val="DAD1E6"/>
                </a:solidFill>
                <a:latin typeface="Fira Sans" pitchFamily="34" charset="0"/>
                <a:ea typeface="Fira Sans" pitchFamily="34" charset="-122"/>
                <a:cs typeface="Fira Sans" pitchFamily="34" charset="-120"/>
              </a:rPr>
              <a:t> and </a:t>
            </a:r>
            <a:r>
              <a:rPr lang="en-US" sz="1550" b="1" dirty="0">
                <a:solidFill>
                  <a:srgbClr val="DAD1E6"/>
                </a:solidFill>
                <a:latin typeface="Fira Sans" pitchFamily="34" charset="0"/>
                <a:ea typeface="Fira Sans" pitchFamily="34" charset="-122"/>
                <a:cs typeface="Fira Sans" pitchFamily="34" charset="-120"/>
              </a:rPr>
              <a:t>categorical encoding</a:t>
            </a:r>
            <a:r>
              <a:rPr lang="en-US" sz="1550" dirty="0">
                <a:solidFill>
                  <a:srgbClr val="DAD1E6"/>
                </a:solidFill>
                <a:latin typeface="Fira Sans" pitchFamily="34" charset="0"/>
                <a:ea typeface="Fira Sans" pitchFamily="34" charset="-122"/>
                <a:cs typeface="Fira Sans" pitchFamily="34" charset="-120"/>
              </a:rPr>
              <a:t> which transforms raw data into a high-quality datasets.</a:t>
            </a:r>
            <a:endParaRPr lang="en-US" sz="1550" dirty="0"/>
          </a:p>
        </p:txBody>
      </p:sp>
      <p:sp>
        <p:nvSpPr>
          <p:cNvPr id="5" name="Text 3"/>
          <p:cNvSpPr/>
          <p:nvPr/>
        </p:nvSpPr>
        <p:spPr>
          <a:xfrm>
            <a:off x="793790" y="3477220"/>
            <a:ext cx="8578929" cy="317540"/>
          </a:xfrm>
          <a:prstGeom prst="rect">
            <a:avLst/>
          </a:prstGeom>
          <a:noFill/>
          <a:ln/>
        </p:spPr>
        <p:txBody>
          <a:bodyPr wrap="none" lIns="0" tIns="0" rIns="0" bIns="0" rtlCol="0" anchor="t"/>
          <a:lstStyle/>
          <a:p>
            <a:pPr marL="0" indent="0" algn="l">
              <a:lnSpc>
                <a:spcPts val="2500"/>
              </a:lnSpc>
              <a:buNone/>
            </a:pPr>
            <a:r>
              <a:rPr lang="en-US" sz="1550" b="1" dirty="0">
                <a:solidFill>
                  <a:srgbClr val="DAD1E6"/>
                </a:solidFill>
                <a:latin typeface="Fira Sans" pitchFamily="34" charset="0"/>
                <a:ea typeface="Fira Sans" pitchFamily="34" charset="-122"/>
                <a:cs typeface="Fira Sans" pitchFamily="34" charset="-120"/>
              </a:rPr>
              <a:t>Feature engineering</a:t>
            </a:r>
            <a:r>
              <a:rPr lang="en-US" sz="1550" dirty="0">
                <a:solidFill>
                  <a:srgbClr val="DAD1E6"/>
                </a:solidFill>
                <a:latin typeface="Fira Sans" pitchFamily="34" charset="0"/>
                <a:ea typeface="Fira Sans" pitchFamily="34" charset="-122"/>
                <a:cs typeface="Fira Sans" pitchFamily="34" charset="-120"/>
              </a:rPr>
              <a:t> helps transforming input features to improve model's performance.</a:t>
            </a:r>
            <a:endParaRPr lang="en-US" sz="1550" dirty="0"/>
          </a:p>
        </p:txBody>
      </p:sp>
      <p:sp>
        <p:nvSpPr>
          <p:cNvPr id="6" name="Text 4"/>
          <p:cNvSpPr/>
          <p:nvPr/>
        </p:nvSpPr>
        <p:spPr>
          <a:xfrm>
            <a:off x="793790" y="3973354"/>
            <a:ext cx="8578929" cy="635079"/>
          </a:xfrm>
          <a:prstGeom prst="rect">
            <a:avLst/>
          </a:prstGeom>
          <a:noFill/>
          <a:ln/>
        </p:spPr>
        <p:txBody>
          <a:bodyPr wrap="square" lIns="0" tIns="0" rIns="0" bIns="0" rtlCol="0" anchor="t"/>
          <a:lstStyle/>
          <a:p>
            <a:pPr marL="0" indent="0" algn="l">
              <a:lnSpc>
                <a:spcPts val="2500"/>
              </a:lnSpc>
              <a:buNone/>
            </a:pPr>
            <a:r>
              <a:rPr lang="en-US" sz="1550" b="1" dirty="0">
                <a:solidFill>
                  <a:srgbClr val="DAD1E6"/>
                </a:solidFill>
                <a:latin typeface="Fira Sans" pitchFamily="34" charset="0"/>
                <a:ea typeface="Fira Sans" pitchFamily="34" charset="-122"/>
                <a:cs typeface="Fira Sans" pitchFamily="34" charset="-120"/>
              </a:rPr>
              <a:t>Feature scaling </a:t>
            </a:r>
            <a:r>
              <a:rPr lang="en-US" sz="1550" dirty="0">
                <a:solidFill>
                  <a:srgbClr val="DAD1E6"/>
                </a:solidFill>
                <a:latin typeface="Fira Sans" pitchFamily="34" charset="0"/>
                <a:ea typeface="Fira Sans" pitchFamily="34" charset="-122"/>
                <a:cs typeface="Fira Sans" pitchFamily="34" charset="-120"/>
              </a:rPr>
              <a:t>helps bringing features to a similar range, usually through standardization or normalization.</a:t>
            </a:r>
            <a:endParaRPr lang="en-US" sz="1550" dirty="0"/>
          </a:p>
        </p:txBody>
      </p:sp>
      <p:sp>
        <p:nvSpPr>
          <p:cNvPr id="7" name="Text 5"/>
          <p:cNvSpPr/>
          <p:nvPr/>
        </p:nvSpPr>
        <p:spPr>
          <a:xfrm>
            <a:off x="793790" y="5265062"/>
            <a:ext cx="8578929" cy="620316"/>
          </a:xfrm>
          <a:prstGeom prst="rect">
            <a:avLst/>
          </a:prstGeom>
          <a:noFill/>
          <a:ln/>
        </p:spPr>
        <p:txBody>
          <a:bodyPr wrap="square" lIns="0" tIns="0" rIns="0" bIns="0" rtlCol="0" anchor="t"/>
          <a:lstStyle/>
          <a:p>
            <a:pPr marL="0" indent="0" algn="l">
              <a:lnSpc>
                <a:spcPts val="2400"/>
              </a:lnSpc>
              <a:buNone/>
            </a:pPr>
            <a:r>
              <a:rPr lang="en-US" sz="1950" b="1" dirty="0">
                <a:solidFill>
                  <a:srgbClr val="F94CAF"/>
                </a:solidFill>
                <a:latin typeface="Inconsolata Bold" pitchFamily="34" charset="0"/>
                <a:ea typeface="Inconsolata Bold" pitchFamily="34" charset="-122"/>
                <a:cs typeface="Inconsolata Bold" pitchFamily="34" charset="-120"/>
              </a:rPr>
              <a:t>Preprocessing = Cleaning data + Engineering features + Scaling values → Better model accuracy and stability.</a:t>
            </a:r>
            <a:endParaRPr lang="en-US" sz="1950" dirty="0"/>
          </a:p>
        </p:txBody>
      </p:sp>
      <p:sp>
        <p:nvSpPr>
          <p:cNvPr id="8" name="Text 6"/>
          <p:cNvSpPr/>
          <p:nvPr/>
        </p:nvSpPr>
        <p:spPr>
          <a:xfrm>
            <a:off x="793790" y="5625465"/>
            <a:ext cx="8578929"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9" name="Text 7"/>
          <p:cNvSpPr/>
          <p:nvPr/>
        </p:nvSpPr>
        <p:spPr>
          <a:xfrm>
            <a:off x="793790" y="6121598"/>
            <a:ext cx="8578929" cy="317540"/>
          </a:xfrm>
          <a:prstGeom prst="rect">
            <a:avLst/>
          </a:prstGeom>
          <a:noFill/>
          <a:ln/>
        </p:spPr>
        <p:txBody>
          <a:bodyPr wrap="none" lIns="0" tIns="0" rIns="0" bIns="0" rtlCol="0" anchor="t"/>
          <a:lstStyle/>
          <a:p>
            <a:pPr marL="0" indent="0" algn="l">
              <a:lnSpc>
                <a:spcPts val="2500"/>
              </a:lnSpc>
              <a:buNone/>
            </a:pPr>
            <a:endParaRPr lang="en-US" sz="1550" dirty="0"/>
          </a:p>
        </p:txBody>
      </p:sp>
      <p:pic>
        <p:nvPicPr>
          <p:cNvPr id="10" name="Image 0" descr="preencoded.png"/>
          <p:cNvPicPr>
            <a:picLocks noChangeAspect="1"/>
          </p:cNvPicPr>
          <p:nvPr/>
        </p:nvPicPr>
        <p:blipFill>
          <a:blip r:embed="rId3"/>
          <a:stretch>
            <a:fillRect/>
          </a:stretch>
        </p:blipFill>
        <p:spPr>
          <a:xfrm>
            <a:off x="9864447" y="1894523"/>
            <a:ext cx="3979664" cy="3979664"/>
          </a:xfrm>
          <a:prstGeom prst="rect">
            <a:avLst/>
          </a:prstGeom>
        </p:spPr>
      </p:pic>
      <p:sp>
        <p:nvSpPr>
          <p:cNvPr id="11" name="Text 8"/>
          <p:cNvSpPr/>
          <p:nvPr/>
        </p:nvSpPr>
        <p:spPr>
          <a:xfrm>
            <a:off x="793790" y="6840974"/>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I've learned that effective data preprocessing lays the groundwork for any successful ML project. It's often the most time-consuming yet rewarding phase, directly impacting the final model's efficacy.</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9383" y="690682"/>
            <a:ext cx="11446550" cy="609005"/>
          </a:xfrm>
          <a:prstGeom prst="rect">
            <a:avLst/>
          </a:prstGeom>
          <a:noFill/>
          <a:ln/>
        </p:spPr>
        <p:txBody>
          <a:bodyPr wrap="none" lIns="0" tIns="0" rIns="0" bIns="0" rtlCol="0" anchor="t"/>
          <a:lstStyle/>
          <a:p>
            <a:pPr marL="0" indent="0" algn="l">
              <a:lnSpc>
                <a:spcPts val="4750"/>
              </a:lnSpc>
              <a:buNone/>
            </a:pPr>
            <a:r>
              <a:rPr lang="en-US" sz="3800" b="1" dirty="0">
                <a:solidFill>
                  <a:srgbClr val="F94CAF"/>
                </a:solidFill>
                <a:latin typeface="Inconsolata Bold" pitchFamily="34" charset="0"/>
                <a:ea typeface="Inconsolata Bold" pitchFamily="34" charset="-122"/>
                <a:cs typeface="Inconsolata Bold" pitchFamily="34" charset="-120"/>
              </a:rPr>
              <a:t>Model Development: From Algorithms to Solutions</a:t>
            </a:r>
            <a:endParaRPr lang="en-US" sz="3800" dirty="0"/>
          </a:p>
        </p:txBody>
      </p:sp>
      <p:pic>
        <p:nvPicPr>
          <p:cNvPr id="3" name="Image 0" descr="preencoded.png"/>
          <p:cNvPicPr>
            <a:picLocks noChangeAspect="1"/>
          </p:cNvPicPr>
          <p:nvPr/>
        </p:nvPicPr>
        <p:blipFill>
          <a:blip r:embed="rId3"/>
          <a:stretch>
            <a:fillRect/>
          </a:stretch>
        </p:blipFill>
        <p:spPr>
          <a:xfrm>
            <a:off x="2613660" y="1689378"/>
            <a:ext cx="9402961" cy="3403878"/>
          </a:xfrm>
          <a:prstGeom prst="rect">
            <a:avLst/>
          </a:prstGeom>
        </p:spPr>
      </p:pic>
      <p:sp>
        <p:nvSpPr>
          <p:cNvPr id="4" name="Text 1"/>
          <p:cNvSpPr/>
          <p:nvPr/>
        </p:nvSpPr>
        <p:spPr>
          <a:xfrm>
            <a:off x="3303923" y="4262370"/>
            <a:ext cx="2709019" cy="294441"/>
          </a:xfrm>
          <a:prstGeom prst="rect">
            <a:avLst/>
          </a:prstGeom>
          <a:noFill/>
          <a:ln/>
        </p:spPr>
        <p:txBody>
          <a:bodyPr wrap="none" lIns="0" tIns="0" rIns="0" bIns="0" rtlCol="0" anchor="t"/>
          <a:lstStyle/>
          <a:p>
            <a:pPr marL="0" indent="0" algn="l">
              <a:lnSpc>
                <a:spcPts val="1650"/>
              </a:lnSpc>
              <a:buNone/>
            </a:pPr>
            <a:r>
              <a:rPr lang="en-US" sz="1350" b="1" dirty="0">
                <a:solidFill>
                  <a:srgbClr val="000000"/>
                </a:solidFill>
                <a:latin typeface="Inconsolata Bold" pitchFamily="34" charset="0"/>
                <a:ea typeface="Inconsolata Bold" pitchFamily="34" charset="-122"/>
                <a:cs typeface="Inconsolata Bold" pitchFamily="34" charset="-120"/>
              </a:rPr>
              <a:t>Evaluation &amp; Validation</a:t>
            </a:r>
            <a:endParaRPr lang="en-US" sz="1350" dirty="0"/>
          </a:p>
        </p:txBody>
      </p:sp>
      <p:sp>
        <p:nvSpPr>
          <p:cNvPr id="5" name="Text 2"/>
          <p:cNvSpPr/>
          <p:nvPr/>
        </p:nvSpPr>
        <p:spPr>
          <a:xfrm>
            <a:off x="3303923" y="3236407"/>
            <a:ext cx="2709019" cy="294441"/>
          </a:xfrm>
          <a:prstGeom prst="rect">
            <a:avLst/>
          </a:prstGeom>
          <a:noFill/>
          <a:ln/>
        </p:spPr>
        <p:txBody>
          <a:bodyPr wrap="none" lIns="0" tIns="0" rIns="0" bIns="0" rtlCol="0" anchor="t"/>
          <a:lstStyle/>
          <a:p>
            <a:pPr marL="0" indent="0" algn="l">
              <a:lnSpc>
                <a:spcPts val="1650"/>
              </a:lnSpc>
              <a:buNone/>
            </a:pPr>
            <a:r>
              <a:rPr lang="en-US" sz="1350" b="1" dirty="0">
                <a:solidFill>
                  <a:srgbClr val="000000"/>
                </a:solidFill>
                <a:latin typeface="Inconsolata Bold" pitchFamily="34" charset="0"/>
                <a:ea typeface="Inconsolata Bold" pitchFamily="34" charset="-122"/>
                <a:cs typeface="Inconsolata Bold" pitchFamily="34" charset="-120"/>
              </a:rPr>
              <a:t>Training &amp; Optimization</a:t>
            </a:r>
            <a:endParaRPr lang="en-US" sz="1350" dirty="0"/>
          </a:p>
        </p:txBody>
      </p:sp>
      <p:sp>
        <p:nvSpPr>
          <p:cNvPr id="6" name="Text 3"/>
          <p:cNvSpPr/>
          <p:nvPr/>
        </p:nvSpPr>
        <p:spPr>
          <a:xfrm>
            <a:off x="3303923" y="2199975"/>
            <a:ext cx="2355526" cy="294441"/>
          </a:xfrm>
          <a:prstGeom prst="rect">
            <a:avLst/>
          </a:prstGeom>
          <a:noFill/>
          <a:ln/>
        </p:spPr>
        <p:txBody>
          <a:bodyPr wrap="none" lIns="0" tIns="0" rIns="0" bIns="0" rtlCol="0" anchor="t"/>
          <a:lstStyle/>
          <a:p>
            <a:pPr marL="0" indent="0" algn="l">
              <a:lnSpc>
                <a:spcPts val="1650"/>
              </a:lnSpc>
              <a:buNone/>
            </a:pPr>
            <a:r>
              <a:rPr lang="en-US" sz="1350" b="1" dirty="0">
                <a:solidFill>
                  <a:srgbClr val="000000"/>
                </a:solidFill>
                <a:latin typeface="Inconsolata Bold" pitchFamily="34" charset="0"/>
                <a:ea typeface="Inconsolata Bold" pitchFamily="34" charset="-122"/>
                <a:cs typeface="Inconsolata Bold" pitchFamily="34" charset="-120"/>
              </a:rPr>
              <a:t>Algorithm Selection</a:t>
            </a:r>
            <a:endParaRPr lang="en-US" sz="1350" dirty="0"/>
          </a:p>
        </p:txBody>
      </p:sp>
      <p:sp>
        <p:nvSpPr>
          <p:cNvPr id="7" name="Text 4"/>
          <p:cNvSpPr/>
          <p:nvPr/>
        </p:nvSpPr>
        <p:spPr>
          <a:xfrm>
            <a:off x="779383" y="5312450"/>
            <a:ext cx="13071634" cy="623649"/>
          </a:xfrm>
          <a:prstGeom prst="rect">
            <a:avLst/>
          </a:prstGeom>
          <a:noFill/>
          <a:ln/>
        </p:spPr>
        <p:txBody>
          <a:bodyPr wrap="square" lIns="0" tIns="0" rIns="0" bIns="0" rtlCol="0" anchor="t"/>
          <a:lstStyle/>
          <a:p>
            <a:pPr marL="0" indent="0" algn="l">
              <a:lnSpc>
                <a:spcPts val="2450"/>
              </a:lnSpc>
              <a:buNone/>
            </a:pPr>
            <a:r>
              <a:rPr lang="en-US" sz="1500" dirty="0">
                <a:solidFill>
                  <a:srgbClr val="DAD1E6"/>
                </a:solidFill>
                <a:latin typeface="Fira Sans" pitchFamily="34" charset="0"/>
                <a:ea typeface="Fira Sans" pitchFamily="34" charset="-122"/>
                <a:cs typeface="Fira Sans" pitchFamily="34" charset="-120"/>
              </a:rPr>
              <a:t>The journey from raw data to a deployable solution involves a structured approach to model development. My learnings have focused on a systematic selection, training, and objective evaluation.</a:t>
            </a:r>
            <a:endParaRPr lang="en-US" sz="1500" dirty="0"/>
          </a:p>
        </p:txBody>
      </p:sp>
      <p:sp>
        <p:nvSpPr>
          <p:cNvPr id="8" name="Text 5"/>
          <p:cNvSpPr/>
          <p:nvPr/>
        </p:nvSpPr>
        <p:spPr>
          <a:xfrm>
            <a:off x="779383" y="6155293"/>
            <a:ext cx="13071634" cy="623649"/>
          </a:xfrm>
          <a:prstGeom prst="rect">
            <a:avLst/>
          </a:prstGeom>
          <a:noFill/>
          <a:ln/>
        </p:spPr>
        <p:txBody>
          <a:bodyPr wrap="square" lIns="0" tIns="0" rIns="0" bIns="0" rtlCol="0" anchor="t"/>
          <a:lstStyle/>
          <a:p>
            <a:pPr marL="342900" indent="-342900" algn="l">
              <a:lnSpc>
                <a:spcPts val="2450"/>
              </a:lnSpc>
              <a:buSzPct val="100000"/>
              <a:buChar char="•"/>
            </a:pPr>
            <a:r>
              <a:rPr lang="en-US" sz="1500" b="1" dirty="0">
                <a:solidFill>
                  <a:srgbClr val="DAD1E6"/>
                </a:solidFill>
                <a:latin typeface="Fira Sans" pitchFamily="34" charset="0"/>
                <a:ea typeface="Fira Sans" pitchFamily="34" charset="-122"/>
                <a:cs typeface="Fira Sans" pitchFamily="34" charset="-120"/>
              </a:rPr>
              <a:t>Algorithm Selection:</a:t>
            </a:r>
            <a:r>
              <a:rPr lang="en-US" sz="1500" dirty="0">
                <a:solidFill>
                  <a:srgbClr val="DAD1E6"/>
                </a:solidFill>
                <a:latin typeface="Fira Sans" pitchFamily="34" charset="0"/>
                <a:ea typeface="Fira Sans" pitchFamily="34" charset="-122"/>
                <a:cs typeface="Fira Sans" pitchFamily="34" charset="-120"/>
              </a:rPr>
              <a:t> This critical choice depends entirely on the task at hand – being it classification, regression, clustering, etc..,</a:t>
            </a:r>
            <a:endParaRPr lang="en-US" sz="1500" dirty="0"/>
          </a:p>
        </p:txBody>
      </p:sp>
      <p:sp>
        <p:nvSpPr>
          <p:cNvPr id="9" name="Text 6"/>
          <p:cNvSpPr/>
          <p:nvPr/>
        </p:nvSpPr>
        <p:spPr>
          <a:xfrm>
            <a:off x="779323" y="6691133"/>
            <a:ext cx="13071634" cy="311825"/>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DAD1E6"/>
                </a:solidFill>
                <a:latin typeface="Fira Sans" pitchFamily="34" charset="0"/>
                <a:ea typeface="Fira Sans" pitchFamily="34" charset="-122"/>
                <a:cs typeface="Fira Sans" pitchFamily="34" charset="-120"/>
              </a:rPr>
              <a:t>Training &amp; Optimization:</a:t>
            </a:r>
            <a:r>
              <a:rPr lang="en-US" sz="1500" dirty="0">
                <a:solidFill>
                  <a:srgbClr val="DAD1E6"/>
                </a:solidFill>
                <a:latin typeface="Fira Sans" pitchFamily="34" charset="0"/>
                <a:ea typeface="Fira Sans" pitchFamily="34" charset="-122"/>
                <a:cs typeface="Fira Sans" pitchFamily="34" charset="-120"/>
              </a:rPr>
              <a:t> Once an algorithm is chosen, the model parameters are meticulously optimized to minimize error on the training data. </a:t>
            </a:r>
            <a:endParaRPr lang="en-US" sz="1500" dirty="0"/>
          </a:p>
        </p:txBody>
      </p:sp>
      <p:sp>
        <p:nvSpPr>
          <p:cNvPr id="10" name="Text 7"/>
          <p:cNvSpPr/>
          <p:nvPr/>
        </p:nvSpPr>
        <p:spPr>
          <a:xfrm>
            <a:off x="779383" y="7226975"/>
            <a:ext cx="13071634" cy="311825"/>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DAD1E6"/>
                </a:solidFill>
                <a:latin typeface="Fira Sans" pitchFamily="34" charset="0"/>
                <a:ea typeface="Fira Sans" pitchFamily="34" charset="-122"/>
                <a:cs typeface="Fira Sans" pitchFamily="34" charset="-120"/>
              </a:rPr>
              <a:t>Evaluation &amp; Validation:</a:t>
            </a:r>
            <a:r>
              <a:rPr lang="en-US" sz="1500" dirty="0">
                <a:solidFill>
                  <a:srgbClr val="DAD1E6"/>
                </a:solidFill>
                <a:latin typeface="Fira Sans" pitchFamily="34" charset="0"/>
                <a:ea typeface="Fira Sans" pitchFamily="34" charset="-122"/>
                <a:cs typeface="Fira Sans" pitchFamily="34" charset="-120"/>
              </a:rPr>
              <a:t> The final stage uses metrics like accuracy, precision, recall, and F1-score to validate the model's performance.</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28769"/>
            <a:ext cx="13042821" cy="1240155"/>
          </a:xfrm>
          <a:prstGeom prst="rect">
            <a:avLst/>
          </a:prstGeom>
          <a:noFill/>
          <a:ln/>
        </p:spPr>
        <p:txBody>
          <a:bodyPr wrap="square" lIns="0" tIns="0" rIns="0" bIns="0" rtlCol="0" anchor="t"/>
          <a:lstStyle/>
          <a:p>
            <a:pPr marL="0" indent="0" algn="l">
              <a:lnSpc>
                <a:spcPts val="4850"/>
              </a:lnSpc>
              <a:buNone/>
            </a:pPr>
            <a:r>
              <a:rPr lang="en-US" sz="3900" b="1" dirty="0">
                <a:solidFill>
                  <a:srgbClr val="F94CAF"/>
                </a:solidFill>
                <a:latin typeface="Inconsolata Bold" pitchFamily="34" charset="0"/>
                <a:ea typeface="Inconsolata Bold" pitchFamily="34" charset="-122"/>
                <a:cs typeface="Inconsolata Bold" pitchFamily="34" charset="-120"/>
              </a:rPr>
              <a:t>Large Language Models (LLMs) &amp; Generative AI: The New Frontier</a:t>
            </a:r>
            <a:endParaRPr lang="en-US" sz="3900" dirty="0"/>
          </a:p>
        </p:txBody>
      </p:sp>
      <p:pic>
        <p:nvPicPr>
          <p:cNvPr id="3" name="Image 0" descr="preencoded.png"/>
          <p:cNvPicPr>
            <a:picLocks noChangeAspect="1"/>
          </p:cNvPicPr>
          <p:nvPr/>
        </p:nvPicPr>
        <p:blipFill>
          <a:blip r:embed="rId3"/>
          <a:stretch>
            <a:fillRect/>
          </a:stretch>
        </p:blipFill>
        <p:spPr>
          <a:xfrm>
            <a:off x="793790" y="2265759"/>
            <a:ext cx="5495498" cy="2846665"/>
          </a:xfrm>
          <a:prstGeom prst="rect">
            <a:avLst/>
          </a:prstGeom>
        </p:spPr>
      </p:pic>
      <p:sp>
        <p:nvSpPr>
          <p:cNvPr id="4" name="Text 1"/>
          <p:cNvSpPr/>
          <p:nvPr/>
        </p:nvSpPr>
        <p:spPr>
          <a:xfrm>
            <a:off x="793790" y="5360432"/>
            <a:ext cx="2604135" cy="310158"/>
          </a:xfrm>
          <a:prstGeom prst="rect">
            <a:avLst/>
          </a:prstGeom>
          <a:noFill/>
          <a:ln/>
        </p:spPr>
        <p:txBody>
          <a:bodyPr wrap="none" lIns="0" tIns="0" rIns="0" bIns="0" rtlCol="0" anchor="t"/>
          <a:lstStyle/>
          <a:p>
            <a:pPr marL="0" indent="0" algn="l">
              <a:lnSpc>
                <a:spcPts val="2400"/>
              </a:lnSpc>
              <a:buNone/>
            </a:pPr>
            <a:r>
              <a:rPr lang="en-US" sz="1950" b="1" dirty="0">
                <a:solidFill>
                  <a:srgbClr val="DAD1E6"/>
                </a:solidFill>
                <a:latin typeface="Inconsolata Bold" pitchFamily="34" charset="0"/>
                <a:ea typeface="Inconsolata Bold" pitchFamily="34" charset="-122"/>
                <a:cs typeface="Inconsolata Bold" pitchFamily="34" charset="-120"/>
              </a:rPr>
              <a:t>Human-Like Generation</a:t>
            </a:r>
            <a:endParaRPr lang="en-US" sz="1950" dirty="0"/>
          </a:p>
        </p:txBody>
      </p:sp>
      <p:sp>
        <p:nvSpPr>
          <p:cNvPr id="5" name="Text 2"/>
          <p:cNvSpPr/>
          <p:nvPr/>
        </p:nvSpPr>
        <p:spPr>
          <a:xfrm>
            <a:off x="793790" y="5789652"/>
            <a:ext cx="6397347" cy="95261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LLMs, exemplified by models like GPT, leverage deep learning to produce text that mirrors human communication.</a:t>
            </a:r>
            <a:endParaRPr lang="en-US" sz="1550" dirty="0"/>
          </a:p>
        </p:txBody>
      </p:sp>
      <p:pic>
        <p:nvPicPr>
          <p:cNvPr id="6" name="Image 1" descr="preencoded.png"/>
          <p:cNvPicPr>
            <a:picLocks noChangeAspect="1"/>
          </p:cNvPicPr>
          <p:nvPr/>
        </p:nvPicPr>
        <p:blipFill>
          <a:blip r:embed="rId4"/>
          <a:stretch>
            <a:fillRect/>
          </a:stretch>
        </p:blipFill>
        <p:spPr>
          <a:xfrm>
            <a:off x="7783550" y="2265759"/>
            <a:ext cx="6053059" cy="2846784"/>
          </a:xfrm>
          <a:prstGeom prst="rect">
            <a:avLst/>
          </a:prstGeom>
        </p:spPr>
      </p:pic>
      <p:sp>
        <p:nvSpPr>
          <p:cNvPr id="7" name="Text 3"/>
          <p:cNvSpPr/>
          <p:nvPr/>
        </p:nvSpPr>
        <p:spPr>
          <a:xfrm>
            <a:off x="7783550" y="5310298"/>
            <a:ext cx="3472101" cy="310158"/>
          </a:xfrm>
          <a:prstGeom prst="rect">
            <a:avLst/>
          </a:prstGeom>
          <a:noFill/>
          <a:ln/>
        </p:spPr>
        <p:txBody>
          <a:bodyPr wrap="none" lIns="0" tIns="0" rIns="0" bIns="0" rtlCol="0" anchor="t"/>
          <a:lstStyle/>
          <a:p>
            <a:pPr marL="0" indent="0" algn="l">
              <a:lnSpc>
                <a:spcPts val="2400"/>
              </a:lnSpc>
              <a:buNone/>
            </a:pPr>
            <a:r>
              <a:rPr lang="en-US" sz="1950" b="1" dirty="0">
                <a:solidFill>
                  <a:srgbClr val="DAD1E6"/>
                </a:solidFill>
                <a:latin typeface="Inconsolata Bold" pitchFamily="34" charset="0"/>
                <a:ea typeface="Inconsolata Bold" pitchFamily="34" charset="-122"/>
                <a:cs typeface="Inconsolata Bold" pitchFamily="34" charset="-120"/>
              </a:rPr>
              <a:t>Diverse Applications (LLaMA)</a:t>
            </a:r>
            <a:endParaRPr lang="en-US" sz="1950" dirty="0"/>
          </a:p>
        </p:txBody>
      </p:sp>
      <p:sp>
        <p:nvSpPr>
          <p:cNvPr id="8" name="Text 4"/>
          <p:cNvSpPr/>
          <p:nvPr/>
        </p:nvSpPr>
        <p:spPr>
          <a:xfrm>
            <a:off x="7783550" y="5789771"/>
            <a:ext cx="6397466" cy="95261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Generative AI is revolutionizing fields from chatbots and sophisticated content creation to automated code generation.</a:t>
            </a:r>
            <a:endParaRPr lang="en-US" sz="1550" dirty="0"/>
          </a:p>
        </p:txBody>
      </p:sp>
      <p:sp>
        <p:nvSpPr>
          <p:cNvPr id="9" name="Text 5"/>
          <p:cNvSpPr/>
          <p:nvPr/>
        </p:nvSpPr>
        <p:spPr>
          <a:xfrm>
            <a:off x="793790" y="6965633"/>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Diverse applications of LLMs include models like GPT, LLaMA, and Mistral, powering tasks such as chatbots, summarization, translation, and generative AI.”This area is rapidly evolving, and I'm constantly learning about new advancements.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63823"/>
            <a:ext cx="13042821" cy="1240155"/>
          </a:xfrm>
          <a:prstGeom prst="rect">
            <a:avLst/>
          </a:prstGeom>
          <a:noFill/>
          <a:ln/>
        </p:spPr>
        <p:txBody>
          <a:bodyPr wrap="square" lIns="0" tIns="0" rIns="0" bIns="0" rtlCol="0" anchor="t"/>
          <a:lstStyle/>
          <a:p>
            <a:pPr marL="0" indent="0" algn="l">
              <a:lnSpc>
                <a:spcPts val="4850"/>
              </a:lnSpc>
              <a:buNone/>
            </a:pPr>
            <a:r>
              <a:rPr lang="en-US" sz="3900" b="1" dirty="0">
                <a:solidFill>
                  <a:srgbClr val="F94CAF"/>
                </a:solidFill>
                <a:latin typeface="Inconsolata Bold" pitchFamily="34" charset="0"/>
                <a:ea typeface="Inconsolata Bold" pitchFamily="34" charset="-122"/>
                <a:cs typeface="Inconsolata Bold" pitchFamily="34" charset="-120"/>
              </a:rPr>
              <a:t>Retrieval-Augmented Generation (RAG): Enhancing AI with External Knowledge</a:t>
            </a:r>
            <a:endParaRPr lang="en-US" sz="3900" dirty="0"/>
          </a:p>
        </p:txBody>
      </p:sp>
      <p:pic>
        <p:nvPicPr>
          <p:cNvPr id="3" name="Image 0" descr="preencoded.png"/>
          <p:cNvPicPr>
            <a:picLocks noChangeAspect="1"/>
          </p:cNvPicPr>
          <p:nvPr/>
        </p:nvPicPr>
        <p:blipFill>
          <a:blip r:embed="rId3"/>
          <a:stretch>
            <a:fillRect/>
          </a:stretch>
        </p:blipFill>
        <p:spPr>
          <a:xfrm>
            <a:off x="793790" y="2700814"/>
            <a:ext cx="4347567" cy="793790"/>
          </a:xfrm>
          <a:prstGeom prst="rect">
            <a:avLst/>
          </a:prstGeom>
        </p:spPr>
      </p:pic>
      <p:sp>
        <p:nvSpPr>
          <p:cNvPr id="4" name="Text 1"/>
          <p:cNvSpPr/>
          <p:nvPr/>
        </p:nvSpPr>
        <p:spPr>
          <a:xfrm>
            <a:off x="992148" y="3692962"/>
            <a:ext cx="3100149" cy="310158"/>
          </a:xfrm>
          <a:prstGeom prst="rect">
            <a:avLst/>
          </a:prstGeom>
          <a:noFill/>
          <a:ln/>
        </p:spPr>
        <p:txBody>
          <a:bodyPr wrap="none" lIns="0" tIns="0" rIns="0" bIns="0" rtlCol="0" anchor="t"/>
          <a:lstStyle/>
          <a:p>
            <a:pPr marL="0" indent="0" algn="l">
              <a:lnSpc>
                <a:spcPts val="2400"/>
              </a:lnSpc>
              <a:buNone/>
            </a:pPr>
            <a:r>
              <a:rPr lang="en-US" sz="1950" b="1" dirty="0">
                <a:solidFill>
                  <a:srgbClr val="DAD1E6"/>
                </a:solidFill>
                <a:latin typeface="Inconsolata Bold" pitchFamily="34" charset="0"/>
                <a:ea typeface="Inconsolata Bold" pitchFamily="34" charset="-122"/>
                <a:cs typeface="Inconsolata Bold" pitchFamily="34" charset="-120"/>
              </a:rPr>
              <a:t>Integrating External Data</a:t>
            </a:r>
            <a:endParaRPr lang="en-US" sz="1950" dirty="0"/>
          </a:p>
        </p:txBody>
      </p:sp>
      <p:sp>
        <p:nvSpPr>
          <p:cNvPr id="5" name="Text 2"/>
          <p:cNvSpPr/>
          <p:nvPr/>
        </p:nvSpPr>
        <p:spPr>
          <a:xfrm>
            <a:off x="992148" y="4122182"/>
            <a:ext cx="3950851" cy="95261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RAG enhances LLMs by allowing them to access and incorporate information from external, authoritative databases. </a:t>
            </a:r>
            <a:endParaRPr lang="en-US" sz="1550" dirty="0"/>
          </a:p>
        </p:txBody>
      </p:sp>
      <p:pic>
        <p:nvPicPr>
          <p:cNvPr id="6" name="Image 1" descr="preencoded.png"/>
          <p:cNvPicPr>
            <a:picLocks noChangeAspect="1"/>
          </p:cNvPicPr>
          <p:nvPr/>
        </p:nvPicPr>
        <p:blipFill>
          <a:blip r:embed="rId4"/>
          <a:stretch>
            <a:fillRect/>
          </a:stretch>
        </p:blipFill>
        <p:spPr>
          <a:xfrm>
            <a:off x="5141357" y="2700814"/>
            <a:ext cx="4347567" cy="793790"/>
          </a:xfrm>
          <a:prstGeom prst="rect">
            <a:avLst/>
          </a:prstGeom>
        </p:spPr>
      </p:pic>
      <p:sp>
        <p:nvSpPr>
          <p:cNvPr id="7" name="Text 3"/>
          <p:cNvSpPr/>
          <p:nvPr/>
        </p:nvSpPr>
        <p:spPr>
          <a:xfrm>
            <a:off x="5339715" y="3692962"/>
            <a:ext cx="3100149" cy="310158"/>
          </a:xfrm>
          <a:prstGeom prst="rect">
            <a:avLst/>
          </a:prstGeom>
          <a:noFill/>
          <a:ln/>
        </p:spPr>
        <p:txBody>
          <a:bodyPr wrap="none" lIns="0" tIns="0" rIns="0" bIns="0" rtlCol="0" anchor="t"/>
          <a:lstStyle/>
          <a:p>
            <a:pPr marL="0" indent="0" algn="l">
              <a:lnSpc>
                <a:spcPts val="2400"/>
              </a:lnSpc>
              <a:buNone/>
            </a:pPr>
            <a:r>
              <a:rPr lang="en-US" sz="1950" b="1" dirty="0">
                <a:solidFill>
                  <a:srgbClr val="DAD1E6"/>
                </a:solidFill>
                <a:latin typeface="Inconsolata Bold" pitchFamily="34" charset="0"/>
                <a:ea typeface="Inconsolata Bold" pitchFamily="34" charset="-122"/>
                <a:cs typeface="Inconsolata Bold" pitchFamily="34" charset="-120"/>
              </a:rPr>
              <a:t>Improved Factual Accuracy</a:t>
            </a:r>
            <a:endParaRPr lang="en-US" sz="1950" dirty="0"/>
          </a:p>
        </p:txBody>
      </p:sp>
      <p:sp>
        <p:nvSpPr>
          <p:cNvPr id="8" name="Text 4"/>
          <p:cNvSpPr/>
          <p:nvPr/>
        </p:nvSpPr>
        <p:spPr>
          <a:xfrm>
            <a:off x="5339715" y="4122182"/>
            <a:ext cx="3950851" cy="95261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This integration significantly improves the factual accuracy and relevance of generated responses.</a:t>
            </a:r>
            <a:endParaRPr lang="en-US" sz="1550" dirty="0"/>
          </a:p>
        </p:txBody>
      </p:sp>
      <p:pic>
        <p:nvPicPr>
          <p:cNvPr id="9" name="Image 2" descr="preencoded.png"/>
          <p:cNvPicPr>
            <a:picLocks noChangeAspect="1"/>
          </p:cNvPicPr>
          <p:nvPr/>
        </p:nvPicPr>
        <p:blipFill>
          <a:blip r:embed="rId5"/>
          <a:stretch>
            <a:fillRect/>
          </a:stretch>
        </p:blipFill>
        <p:spPr>
          <a:xfrm>
            <a:off x="9488924" y="2700814"/>
            <a:ext cx="4347567" cy="793790"/>
          </a:xfrm>
          <a:prstGeom prst="rect">
            <a:avLst/>
          </a:prstGeom>
        </p:spPr>
      </p:pic>
      <p:sp>
        <p:nvSpPr>
          <p:cNvPr id="10" name="Text 5"/>
          <p:cNvSpPr/>
          <p:nvPr/>
        </p:nvSpPr>
        <p:spPr>
          <a:xfrm>
            <a:off x="9687282" y="3692962"/>
            <a:ext cx="3596164" cy="310158"/>
          </a:xfrm>
          <a:prstGeom prst="rect">
            <a:avLst/>
          </a:prstGeom>
          <a:noFill/>
          <a:ln/>
        </p:spPr>
        <p:txBody>
          <a:bodyPr wrap="none" lIns="0" tIns="0" rIns="0" bIns="0" rtlCol="0" anchor="t"/>
          <a:lstStyle/>
          <a:p>
            <a:pPr marL="0" indent="0" algn="l">
              <a:lnSpc>
                <a:spcPts val="2400"/>
              </a:lnSpc>
              <a:buNone/>
            </a:pPr>
            <a:r>
              <a:rPr lang="en-US" sz="1950" b="1" dirty="0">
                <a:solidFill>
                  <a:srgbClr val="DAD1E6"/>
                </a:solidFill>
                <a:latin typeface="Inconsolata Bold" pitchFamily="34" charset="0"/>
                <a:ea typeface="Inconsolata Bold" pitchFamily="34" charset="-122"/>
                <a:cs typeface="Inconsolata Bold" pitchFamily="34" charset="-120"/>
              </a:rPr>
              <a:t>Dynamic, Up-to-Date Responses</a:t>
            </a:r>
            <a:endParaRPr lang="en-US" sz="1950" dirty="0"/>
          </a:p>
        </p:txBody>
      </p:sp>
      <p:sp>
        <p:nvSpPr>
          <p:cNvPr id="11" name="Text 6"/>
          <p:cNvSpPr/>
          <p:nvPr/>
        </p:nvSpPr>
        <p:spPr>
          <a:xfrm>
            <a:off x="9687282" y="4122182"/>
            <a:ext cx="3950851" cy="95261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RAG enables dynamic responses that are reflecting the latest information available in the integrated databases.</a:t>
            </a:r>
            <a:endParaRPr lang="en-US" sz="1550" dirty="0"/>
          </a:p>
        </p:txBody>
      </p:sp>
      <p:sp>
        <p:nvSpPr>
          <p:cNvPr id="12" name="Shape 7"/>
          <p:cNvSpPr/>
          <p:nvPr/>
        </p:nvSpPr>
        <p:spPr>
          <a:xfrm>
            <a:off x="793790" y="5496401"/>
            <a:ext cx="13042821" cy="1669256"/>
          </a:xfrm>
          <a:prstGeom prst="roundRect">
            <a:avLst>
              <a:gd name="adj" fmla="val 1783"/>
            </a:avLst>
          </a:prstGeom>
          <a:solidFill>
            <a:srgbClr val="183A13"/>
          </a:solidFill>
          <a:ln/>
        </p:spPr>
      </p:sp>
      <p:pic>
        <p:nvPicPr>
          <p:cNvPr id="13" name="Image 3" descr="preencoded.png"/>
          <p:cNvPicPr>
            <a:picLocks noChangeAspect="1"/>
          </p:cNvPicPr>
          <p:nvPr/>
        </p:nvPicPr>
        <p:blipFill>
          <a:blip r:embed="rId6"/>
          <a:stretch>
            <a:fillRect/>
          </a:stretch>
        </p:blipFill>
        <p:spPr>
          <a:xfrm>
            <a:off x="992148" y="5763458"/>
            <a:ext cx="310039" cy="248007"/>
          </a:xfrm>
          <a:prstGeom prst="rect">
            <a:avLst/>
          </a:prstGeom>
        </p:spPr>
      </p:pic>
      <p:sp>
        <p:nvSpPr>
          <p:cNvPr id="14" name="Text 8"/>
          <p:cNvSpPr/>
          <p:nvPr/>
        </p:nvSpPr>
        <p:spPr>
          <a:xfrm>
            <a:off x="1500545" y="5744289"/>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FFFFFF"/>
                </a:solidFill>
                <a:latin typeface="Inconsolata Bold" pitchFamily="34" charset="0"/>
                <a:ea typeface="Inconsolata Bold" pitchFamily="34" charset="-122"/>
                <a:cs typeface="Inconsolata Bold" pitchFamily="34" charset="-120"/>
              </a:rPr>
              <a:t>Real-world Use Case</a:t>
            </a:r>
            <a:endParaRPr lang="en-US" sz="1950" dirty="0"/>
          </a:p>
        </p:txBody>
      </p:sp>
      <p:sp>
        <p:nvSpPr>
          <p:cNvPr id="15" name="Text 9"/>
          <p:cNvSpPr/>
          <p:nvPr/>
        </p:nvSpPr>
        <p:spPr>
          <a:xfrm>
            <a:off x="1500545" y="6252805"/>
            <a:ext cx="12137708" cy="63507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Fira Sans" pitchFamily="34" charset="0"/>
                <a:ea typeface="Fira Sans" pitchFamily="34" charset="-122"/>
                <a:cs typeface="Fira Sans" pitchFamily="34" charset="-120"/>
              </a:rPr>
              <a:t>Imagine a customer support bot that can retrieve specific, real-time product information from a company's knowledge base to answer customer queries, providing precise and helpful assistance.</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79289"/>
            <a:ext cx="11163062" cy="620078"/>
          </a:xfrm>
          <a:prstGeom prst="rect">
            <a:avLst/>
          </a:prstGeom>
          <a:noFill/>
          <a:ln/>
        </p:spPr>
        <p:txBody>
          <a:bodyPr wrap="none" lIns="0" tIns="0" rIns="0" bIns="0" rtlCol="0" anchor="t"/>
          <a:lstStyle/>
          <a:p>
            <a:pPr marL="0" indent="0" algn="l">
              <a:lnSpc>
                <a:spcPts val="4850"/>
              </a:lnSpc>
              <a:buNone/>
            </a:pPr>
            <a:r>
              <a:rPr lang="en-US" sz="3900" b="1" dirty="0">
                <a:solidFill>
                  <a:srgbClr val="F94CAF"/>
                </a:solidFill>
                <a:latin typeface="Inconsolata Bold" pitchFamily="34" charset="0"/>
                <a:ea typeface="Inconsolata Bold" pitchFamily="34" charset="-122"/>
                <a:cs typeface="Inconsolata Bold" pitchFamily="34" charset="-120"/>
              </a:rPr>
              <a:t>Embeddings: Representing Data in Vector Space</a:t>
            </a:r>
            <a:endParaRPr lang="en-US" sz="3900" dirty="0"/>
          </a:p>
        </p:txBody>
      </p:sp>
      <p:sp>
        <p:nvSpPr>
          <p:cNvPr id="3" name="Text 1"/>
          <p:cNvSpPr/>
          <p:nvPr/>
        </p:nvSpPr>
        <p:spPr>
          <a:xfrm>
            <a:off x="793790" y="2075617"/>
            <a:ext cx="8714184" cy="952619"/>
          </a:xfrm>
          <a:prstGeom prst="rect">
            <a:avLst/>
          </a:prstGeom>
          <a:noFill/>
          <a:ln/>
        </p:spPr>
        <p:txBody>
          <a:bodyPr wrap="square" lIns="0" tIns="0" rIns="0" bIns="0" rtlCol="0" anchor="t"/>
          <a:lstStyle/>
          <a:p>
            <a:pPr marL="0" indent="0" algn="l">
              <a:lnSpc>
                <a:spcPts val="2500"/>
              </a:lnSpc>
              <a:buNone/>
            </a:pPr>
            <a:r>
              <a:rPr lang="en-US" sz="1550" b="1" dirty="0">
                <a:solidFill>
                  <a:srgbClr val="DAD1E6"/>
                </a:solidFill>
                <a:latin typeface="Fira Sans" pitchFamily="34" charset="0"/>
                <a:ea typeface="Fira Sans" pitchFamily="34" charset="-122"/>
                <a:cs typeface="Fira Sans" pitchFamily="34" charset="-120"/>
              </a:rPr>
              <a:t>Embeddings</a:t>
            </a:r>
            <a:r>
              <a:rPr lang="en-US" sz="1550" dirty="0">
                <a:solidFill>
                  <a:srgbClr val="DAD1E6"/>
                </a:solidFill>
                <a:latin typeface="Fira Sans" pitchFamily="34" charset="0"/>
                <a:ea typeface="Fira Sans" pitchFamily="34" charset="-122"/>
                <a:cs typeface="Fira Sans" pitchFamily="34" charset="-120"/>
              </a:rPr>
              <a:t> are a fundamental concept in modern machine learning, they involve converting complex data types—like text, images, or audio—into </a:t>
            </a:r>
            <a:r>
              <a:rPr lang="en-US" sz="1550" b="1" dirty="0">
                <a:solidFill>
                  <a:srgbClr val="DAD1E6"/>
                </a:solidFill>
                <a:latin typeface="Fira Sans" pitchFamily="34" charset="0"/>
                <a:ea typeface="Fira Sans" pitchFamily="34" charset="-122"/>
                <a:cs typeface="Fira Sans" pitchFamily="34" charset="-120"/>
              </a:rPr>
              <a:t>dense numerical vectors</a:t>
            </a:r>
            <a:r>
              <a:rPr lang="en-US" sz="1550" dirty="0">
                <a:solidFill>
                  <a:srgbClr val="DAD1E6"/>
                </a:solidFill>
                <a:latin typeface="Fira Sans" pitchFamily="34" charset="0"/>
                <a:ea typeface="Fira Sans" pitchFamily="34" charset="-122"/>
                <a:cs typeface="Fira Sans" pitchFamily="34" charset="-120"/>
              </a:rPr>
              <a:t> in a high-dimensional space.</a:t>
            </a:r>
            <a:endParaRPr lang="en-US" sz="1550" dirty="0"/>
          </a:p>
        </p:txBody>
      </p:sp>
      <p:sp>
        <p:nvSpPr>
          <p:cNvPr id="4" name="Text 2"/>
          <p:cNvSpPr/>
          <p:nvPr/>
        </p:nvSpPr>
        <p:spPr>
          <a:xfrm>
            <a:off x="793790" y="3206829"/>
            <a:ext cx="8714184" cy="95261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The brilliance of embeddings lies in their ability to capture the </a:t>
            </a:r>
            <a:r>
              <a:rPr lang="en-US" sz="1550" b="1" dirty="0">
                <a:solidFill>
                  <a:srgbClr val="DAD1E6"/>
                </a:solidFill>
                <a:latin typeface="Fira Sans" pitchFamily="34" charset="0"/>
                <a:ea typeface="Fira Sans" pitchFamily="34" charset="-122"/>
                <a:cs typeface="Fira Sans" pitchFamily="34" charset="-120"/>
              </a:rPr>
              <a:t>semantic meaning</a:t>
            </a:r>
            <a:r>
              <a:rPr lang="en-US" sz="1550" dirty="0">
                <a:solidFill>
                  <a:srgbClr val="DAD1E6"/>
                </a:solidFill>
                <a:latin typeface="Fira Sans" pitchFamily="34" charset="0"/>
                <a:ea typeface="Fira Sans" pitchFamily="34" charset="-122"/>
                <a:cs typeface="Fira Sans" pitchFamily="34" charset="-120"/>
              </a:rPr>
              <a:t> and relationships within the data. Data points that are semantically similar are mapped to nearby points in this vector space.</a:t>
            </a:r>
            <a:endParaRPr lang="en-US" sz="1550" dirty="0"/>
          </a:p>
        </p:txBody>
      </p:sp>
      <p:sp>
        <p:nvSpPr>
          <p:cNvPr id="5" name="Text 3"/>
          <p:cNvSpPr/>
          <p:nvPr/>
        </p:nvSpPr>
        <p:spPr>
          <a:xfrm>
            <a:off x="786289" y="4476986"/>
            <a:ext cx="8714184" cy="317540"/>
          </a:xfrm>
          <a:prstGeom prst="rect">
            <a:avLst/>
          </a:prstGeom>
          <a:noFill/>
          <a:ln/>
        </p:spPr>
        <p:txBody>
          <a:bodyPr wrap="none" lIns="0" tIns="0" rIns="0" bIns="0" rtlCol="0" anchor="t"/>
          <a:lstStyle/>
          <a:p>
            <a:pPr marL="342900" indent="-342900" algn="l">
              <a:lnSpc>
                <a:spcPts val="2500"/>
              </a:lnSpc>
              <a:buSzPct val="100000"/>
              <a:buChar char="•"/>
            </a:pPr>
            <a:r>
              <a:rPr lang="en-US" b="1" dirty="0">
                <a:solidFill>
                  <a:srgbClr val="DAD1E6"/>
                </a:solidFill>
                <a:latin typeface="Fira Sans" pitchFamily="34" charset="0"/>
                <a:ea typeface="Fira Sans" pitchFamily="34" charset="-122"/>
                <a:cs typeface="Fira Sans" pitchFamily="34" charset="-120"/>
              </a:rPr>
              <a:t>Similarity Search</a:t>
            </a:r>
          </a:p>
        </p:txBody>
      </p:sp>
      <p:sp>
        <p:nvSpPr>
          <p:cNvPr id="6" name="Text 4"/>
          <p:cNvSpPr/>
          <p:nvPr/>
        </p:nvSpPr>
        <p:spPr>
          <a:xfrm>
            <a:off x="414648" y="5322624"/>
            <a:ext cx="8714184"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7" name="Text 5"/>
          <p:cNvSpPr/>
          <p:nvPr/>
        </p:nvSpPr>
        <p:spPr>
          <a:xfrm>
            <a:off x="786289" y="5133690"/>
            <a:ext cx="8714184" cy="317540"/>
          </a:xfrm>
          <a:prstGeom prst="rect">
            <a:avLst/>
          </a:prstGeom>
          <a:noFill/>
          <a:ln/>
        </p:spPr>
        <p:txBody>
          <a:bodyPr wrap="none" lIns="0" tIns="0" rIns="0" bIns="0" rtlCol="0" anchor="t"/>
          <a:lstStyle/>
          <a:p>
            <a:pPr marL="342900" indent="-342900" algn="l">
              <a:lnSpc>
                <a:spcPts val="2500"/>
              </a:lnSpc>
              <a:buSzPct val="100000"/>
              <a:buChar char="•"/>
            </a:pPr>
            <a:r>
              <a:rPr lang="en-US" b="1" dirty="0">
                <a:solidFill>
                  <a:srgbClr val="DAD1E6"/>
                </a:solidFill>
                <a:latin typeface="Fira Sans" pitchFamily="34" charset="0"/>
                <a:ea typeface="Fira Sans" pitchFamily="34" charset="-122"/>
                <a:cs typeface="Fira Sans" pitchFamily="34" charset="-120"/>
              </a:rPr>
              <a:t>Clustering</a:t>
            </a:r>
            <a:endParaRPr lang="en-US" dirty="0"/>
          </a:p>
        </p:txBody>
      </p:sp>
      <p:sp>
        <p:nvSpPr>
          <p:cNvPr id="8" name="Text 6"/>
          <p:cNvSpPr/>
          <p:nvPr/>
        </p:nvSpPr>
        <p:spPr>
          <a:xfrm>
            <a:off x="793790" y="5826443"/>
            <a:ext cx="8714184"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9" name="Text 7"/>
          <p:cNvSpPr/>
          <p:nvPr/>
        </p:nvSpPr>
        <p:spPr>
          <a:xfrm>
            <a:off x="793790" y="5781733"/>
            <a:ext cx="8714184" cy="317540"/>
          </a:xfrm>
          <a:prstGeom prst="rect">
            <a:avLst/>
          </a:prstGeom>
          <a:noFill/>
          <a:ln/>
        </p:spPr>
        <p:txBody>
          <a:bodyPr wrap="none" lIns="0" tIns="0" rIns="0" bIns="0" rtlCol="0" anchor="t"/>
          <a:lstStyle/>
          <a:p>
            <a:pPr marL="342900" indent="-342900" algn="l">
              <a:lnSpc>
                <a:spcPts val="2500"/>
              </a:lnSpc>
              <a:buSzPct val="100000"/>
              <a:buChar char="•"/>
            </a:pPr>
            <a:r>
              <a:rPr lang="en-US" b="1" dirty="0">
                <a:solidFill>
                  <a:srgbClr val="DAD1E6"/>
                </a:solidFill>
                <a:latin typeface="Fira Sans" pitchFamily="34" charset="0"/>
                <a:ea typeface="Fira Sans" pitchFamily="34" charset="-122"/>
                <a:cs typeface="Fira Sans" pitchFamily="34" charset="-120"/>
              </a:rPr>
              <a:t>Recommendation Systems</a:t>
            </a:r>
            <a:endParaRPr lang="en-US" dirty="0"/>
          </a:p>
        </p:txBody>
      </p:sp>
      <p:pic>
        <p:nvPicPr>
          <p:cNvPr id="10" name="Image 0" descr="preencoded.png"/>
          <p:cNvPicPr>
            <a:picLocks noChangeAspect="1"/>
          </p:cNvPicPr>
          <p:nvPr/>
        </p:nvPicPr>
        <p:blipFill>
          <a:blip r:embed="rId3"/>
          <a:stretch>
            <a:fillRect/>
          </a:stretch>
        </p:blipFill>
        <p:spPr>
          <a:xfrm>
            <a:off x="9999702" y="2120265"/>
            <a:ext cx="3844409" cy="3844409"/>
          </a:xfrm>
          <a:prstGeom prst="rect">
            <a:avLst/>
          </a:prstGeom>
        </p:spPr>
      </p:pic>
      <p:sp>
        <p:nvSpPr>
          <p:cNvPr id="11" name="Text 8"/>
          <p:cNvSpPr/>
          <p:nvPr/>
        </p:nvSpPr>
        <p:spPr>
          <a:xfrm>
            <a:off x="793790" y="6932771"/>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My learning on embeddings,underscores their power in enabling sophisticated NLP tasks and making sense of vast, unstructured data.</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48646"/>
            <a:ext cx="13042821" cy="1240155"/>
          </a:xfrm>
          <a:prstGeom prst="rect">
            <a:avLst/>
          </a:prstGeom>
          <a:noFill/>
          <a:ln/>
        </p:spPr>
        <p:txBody>
          <a:bodyPr wrap="square" lIns="0" tIns="0" rIns="0" bIns="0" rtlCol="0" anchor="t"/>
          <a:lstStyle/>
          <a:p>
            <a:pPr marL="0" indent="0" algn="l">
              <a:lnSpc>
                <a:spcPts val="4850"/>
              </a:lnSpc>
              <a:buNone/>
            </a:pPr>
            <a:r>
              <a:rPr lang="en-US" sz="3900" b="1" dirty="0">
                <a:solidFill>
                  <a:srgbClr val="F94CAF"/>
                </a:solidFill>
                <a:latin typeface="Inconsolata Bold" pitchFamily="34" charset="0"/>
                <a:ea typeface="Inconsolata Bold" pitchFamily="34" charset="-122"/>
                <a:cs typeface="Inconsolata Bold" pitchFamily="34" charset="-120"/>
              </a:rPr>
              <a:t>Cloud ML Platforms: Scalable Model Training &amp; Deployment</a:t>
            </a:r>
            <a:endParaRPr lang="en-US" sz="3900" dirty="0"/>
          </a:p>
        </p:txBody>
      </p:sp>
      <p:sp>
        <p:nvSpPr>
          <p:cNvPr id="3" name="Text 1"/>
          <p:cNvSpPr/>
          <p:nvPr/>
        </p:nvSpPr>
        <p:spPr>
          <a:xfrm>
            <a:off x="793790" y="318563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Cloud Machine Learning Platforms are indispensable for modern ML operations, providing the infrastructure and tools needed to scale and manage complex workflows.</a:t>
            </a:r>
            <a:endParaRPr lang="en-US" sz="1550" dirty="0"/>
          </a:p>
        </p:txBody>
      </p:sp>
      <p:sp>
        <p:nvSpPr>
          <p:cNvPr id="4" name="Shape 2"/>
          <p:cNvSpPr/>
          <p:nvPr/>
        </p:nvSpPr>
        <p:spPr>
          <a:xfrm>
            <a:off x="704581" y="4242316"/>
            <a:ext cx="4215289" cy="2246531"/>
          </a:xfrm>
          <a:prstGeom prst="roundRect">
            <a:avLst>
              <a:gd name="adj" fmla="val 1420"/>
            </a:avLst>
          </a:prstGeom>
          <a:solidFill>
            <a:srgbClr val="433550"/>
          </a:solidFill>
          <a:ln/>
        </p:spPr>
      </p:sp>
      <p:sp>
        <p:nvSpPr>
          <p:cNvPr id="5" name="Text 3"/>
          <p:cNvSpPr/>
          <p:nvPr/>
        </p:nvSpPr>
        <p:spPr>
          <a:xfrm>
            <a:off x="969063" y="4389814"/>
            <a:ext cx="2604135" cy="310158"/>
          </a:xfrm>
          <a:prstGeom prst="rect">
            <a:avLst/>
          </a:prstGeom>
          <a:noFill/>
          <a:ln/>
        </p:spPr>
        <p:txBody>
          <a:bodyPr wrap="none" lIns="0" tIns="0" rIns="0" bIns="0" rtlCol="0" anchor="t"/>
          <a:lstStyle/>
          <a:p>
            <a:pPr marL="0" indent="0" algn="l">
              <a:lnSpc>
                <a:spcPts val="2400"/>
              </a:lnSpc>
              <a:buNone/>
            </a:pPr>
            <a:r>
              <a:rPr lang="en-US" sz="1950" b="1" dirty="0">
                <a:solidFill>
                  <a:srgbClr val="DAD1E6"/>
                </a:solidFill>
                <a:latin typeface="Inconsolata Bold" pitchFamily="34" charset="0"/>
                <a:ea typeface="Inconsolata Bold" pitchFamily="34" charset="-122"/>
                <a:cs typeface="Inconsolata Bold" pitchFamily="34" charset="-120"/>
              </a:rPr>
              <a:t>Streamlined Workflows</a:t>
            </a:r>
            <a:endParaRPr lang="en-US" sz="1950" dirty="0"/>
          </a:p>
        </p:txBody>
      </p:sp>
      <p:sp>
        <p:nvSpPr>
          <p:cNvPr id="6" name="Text 4"/>
          <p:cNvSpPr/>
          <p:nvPr/>
        </p:nvSpPr>
        <p:spPr>
          <a:xfrm>
            <a:off x="969063" y="4896554"/>
            <a:ext cx="3818573" cy="127015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Platforms like AWS SageMaker, Azure ML, and Google Vertex AI offer integrated environments that simplify the entire ML lifecycle.</a:t>
            </a:r>
            <a:endParaRPr lang="en-US" sz="1550" dirty="0"/>
          </a:p>
        </p:txBody>
      </p:sp>
      <p:sp>
        <p:nvSpPr>
          <p:cNvPr id="7" name="Shape 5"/>
          <p:cNvSpPr/>
          <p:nvPr/>
        </p:nvSpPr>
        <p:spPr>
          <a:xfrm>
            <a:off x="5118228" y="4243566"/>
            <a:ext cx="4215408" cy="2245281"/>
          </a:xfrm>
          <a:prstGeom prst="roundRect">
            <a:avLst>
              <a:gd name="adj" fmla="val 1420"/>
            </a:avLst>
          </a:prstGeom>
          <a:solidFill>
            <a:srgbClr val="433550"/>
          </a:solidFill>
          <a:ln/>
        </p:spPr>
      </p:sp>
      <p:sp>
        <p:nvSpPr>
          <p:cNvPr id="8" name="Text 6"/>
          <p:cNvSpPr/>
          <p:nvPr/>
        </p:nvSpPr>
        <p:spPr>
          <a:xfrm>
            <a:off x="5405795" y="4404776"/>
            <a:ext cx="2728079" cy="310158"/>
          </a:xfrm>
          <a:prstGeom prst="rect">
            <a:avLst/>
          </a:prstGeom>
          <a:noFill/>
          <a:ln/>
        </p:spPr>
        <p:txBody>
          <a:bodyPr wrap="none" lIns="0" tIns="0" rIns="0" bIns="0" rtlCol="0" anchor="t"/>
          <a:lstStyle/>
          <a:p>
            <a:pPr marL="0" indent="0" algn="l">
              <a:lnSpc>
                <a:spcPts val="2400"/>
              </a:lnSpc>
              <a:buNone/>
            </a:pPr>
            <a:r>
              <a:rPr lang="en-US" sz="1950" b="1" dirty="0">
                <a:solidFill>
                  <a:srgbClr val="DAD1E6"/>
                </a:solidFill>
                <a:latin typeface="Inconsolata Bold" pitchFamily="34" charset="0"/>
                <a:ea typeface="Inconsolata Bold" pitchFamily="34" charset="-122"/>
                <a:cs typeface="Inconsolata Bold" pitchFamily="34" charset="-120"/>
              </a:rPr>
              <a:t>Managed Infrastructure</a:t>
            </a:r>
            <a:endParaRPr lang="en-US" sz="1950" dirty="0"/>
          </a:p>
        </p:txBody>
      </p:sp>
      <p:sp>
        <p:nvSpPr>
          <p:cNvPr id="9" name="Text 7"/>
          <p:cNvSpPr/>
          <p:nvPr/>
        </p:nvSpPr>
        <p:spPr>
          <a:xfrm>
            <a:off x="5316586" y="4955219"/>
            <a:ext cx="3818692" cy="95261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They provide fully managed services for data processing, large-scale model training, &amp; hyperparameter tuning.</a:t>
            </a:r>
            <a:endParaRPr lang="en-US" sz="1550" dirty="0"/>
          </a:p>
        </p:txBody>
      </p:sp>
      <p:sp>
        <p:nvSpPr>
          <p:cNvPr id="10" name="Shape 8"/>
          <p:cNvSpPr/>
          <p:nvPr/>
        </p:nvSpPr>
        <p:spPr>
          <a:xfrm>
            <a:off x="9531994" y="4243566"/>
            <a:ext cx="4215289" cy="2245281"/>
          </a:xfrm>
          <a:prstGeom prst="roundRect">
            <a:avLst>
              <a:gd name="adj" fmla="val 1420"/>
            </a:avLst>
          </a:prstGeom>
          <a:solidFill>
            <a:srgbClr val="433550"/>
          </a:solidFill>
          <a:ln/>
        </p:spPr>
      </p:sp>
      <p:sp>
        <p:nvSpPr>
          <p:cNvPr id="11" name="Text 9"/>
          <p:cNvSpPr/>
          <p:nvPr/>
        </p:nvSpPr>
        <p:spPr>
          <a:xfrm>
            <a:off x="9819561" y="439739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DAD1E6"/>
                </a:solidFill>
                <a:latin typeface="Inconsolata Bold" pitchFamily="34" charset="0"/>
                <a:ea typeface="Inconsolata Bold" pitchFamily="34" charset="-122"/>
                <a:cs typeface="Inconsolata Bold" pitchFamily="34" charset="-120"/>
              </a:rPr>
              <a:t>Operational Support</a:t>
            </a:r>
            <a:endParaRPr lang="en-US" sz="1950" dirty="0"/>
          </a:p>
        </p:txBody>
      </p:sp>
      <p:sp>
        <p:nvSpPr>
          <p:cNvPr id="12" name="Text 10"/>
          <p:cNvSpPr/>
          <p:nvPr/>
        </p:nvSpPr>
        <p:spPr>
          <a:xfrm>
            <a:off x="9819561" y="4918856"/>
            <a:ext cx="3818573" cy="95261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These platforms are crucial for facilitating team collaboration, version control, and continuous monitoring of models.</a:t>
            </a:r>
            <a:endParaRPr lang="en-US" sz="1550" dirty="0"/>
          </a:p>
        </p:txBody>
      </p:sp>
      <p:sp>
        <p:nvSpPr>
          <p:cNvPr id="13" name="Text 11"/>
          <p:cNvSpPr/>
          <p:nvPr/>
        </p:nvSpPr>
        <p:spPr>
          <a:xfrm>
            <a:off x="793790" y="6363295"/>
            <a:ext cx="13042821" cy="317540"/>
          </a:xfrm>
          <a:prstGeom prst="rect">
            <a:avLst/>
          </a:prstGeom>
          <a:noFill/>
          <a:ln/>
        </p:spPr>
        <p:txBody>
          <a:bodyPr wrap="none" lIns="0" tIns="0" rIns="0" bIns="0" rtlCol="0" anchor="t"/>
          <a:lstStyle/>
          <a:p>
            <a:pPr marL="0" indent="0" algn="l">
              <a:lnSpc>
                <a:spcPts val="2500"/>
              </a:lnSpc>
              <a:buNone/>
            </a:pP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73060"/>
            <a:ext cx="12403455" cy="620078"/>
          </a:xfrm>
          <a:prstGeom prst="rect">
            <a:avLst/>
          </a:prstGeom>
          <a:noFill/>
          <a:ln/>
        </p:spPr>
        <p:txBody>
          <a:bodyPr wrap="none" lIns="0" tIns="0" rIns="0" bIns="0" rtlCol="0" anchor="t"/>
          <a:lstStyle/>
          <a:p>
            <a:pPr marL="0" indent="0" algn="l">
              <a:lnSpc>
                <a:spcPts val="4850"/>
              </a:lnSpc>
              <a:buNone/>
            </a:pPr>
            <a:r>
              <a:rPr lang="en-US" sz="3900" b="1" dirty="0">
                <a:solidFill>
                  <a:srgbClr val="F94CAF"/>
                </a:solidFill>
                <a:latin typeface="Inconsolata Bold" pitchFamily="34" charset="0"/>
                <a:ea typeface="Inconsolata Bold" pitchFamily="34" charset="-122"/>
                <a:cs typeface="Inconsolata Bold" pitchFamily="34" charset="-120"/>
              </a:rPr>
              <a:t>API Integration: Bridging Models with Applications</a:t>
            </a:r>
            <a:endParaRPr lang="en-US" sz="3900" dirty="0"/>
          </a:p>
        </p:txBody>
      </p:sp>
      <p:pic>
        <p:nvPicPr>
          <p:cNvPr id="3" name="Image 0" descr="preencoded.png"/>
          <p:cNvPicPr>
            <a:picLocks noChangeAspect="1"/>
          </p:cNvPicPr>
          <p:nvPr/>
        </p:nvPicPr>
        <p:blipFill>
          <a:blip r:embed="rId3"/>
          <a:stretch>
            <a:fillRect/>
          </a:stretch>
        </p:blipFill>
        <p:spPr>
          <a:xfrm>
            <a:off x="793790" y="1814036"/>
            <a:ext cx="5467707" cy="5467707"/>
          </a:xfrm>
          <a:prstGeom prst="rect">
            <a:avLst/>
          </a:prstGeom>
        </p:spPr>
      </p:pic>
      <p:sp>
        <p:nvSpPr>
          <p:cNvPr id="4" name="Text 1"/>
          <p:cNvSpPr/>
          <p:nvPr/>
        </p:nvSpPr>
        <p:spPr>
          <a:xfrm>
            <a:off x="6753225" y="1769388"/>
            <a:ext cx="7090886" cy="635079"/>
          </a:xfrm>
          <a:prstGeom prst="rect">
            <a:avLst/>
          </a:prstGeom>
          <a:noFill/>
          <a:ln/>
        </p:spPr>
        <p:txBody>
          <a:bodyPr wrap="square" lIns="0" tIns="0" rIns="0" bIns="0" rtlCol="0" anchor="t"/>
          <a:lstStyle/>
          <a:p>
            <a:pPr marL="0" indent="0" algn="l">
              <a:lnSpc>
                <a:spcPts val="2500"/>
              </a:lnSpc>
              <a:buNone/>
            </a:pPr>
            <a:r>
              <a:rPr lang="en-US" sz="1550" b="1" dirty="0">
                <a:solidFill>
                  <a:srgbClr val="DAD1E6"/>
                </a:solidFill>
                <a:latin typeface="Fira Sans" pitchFamily="34" charset="0"/>
                <a:ea typeface="Fira Sans" pitchFamily="34" charset="-122"/>
                <a:cs typeface="Fira Sans" pitchFamily="34" charset="-120"/>
              </a:rPr>
              <a:t>API Integration</a:t>
            </a:r>
            <a:r>
              <a:rPr lang="en-US" sz="1550" dirty="0">
                <a:solidFill>
                  <a:srgbClr val="DAD1E6"/>
                </a:solidFill>
                <a:latin typeface="Fira Sans" pitchFamily="34" charset="0"/>
                <a:ea typeface="Fira Sans" pitchFamily="34" charset="-122"/>
                <a:cs typeface="Fira Sans" pitchFamily="34" charset="-120"/>
              </a:rPr>
              <a:t> is the crucial final step that brings machine learning models out of development environments and into the hands of users. </a:t>
            </a:r>
            <a:endParaRPr lang="en-US" sz="1550" dirty="0"/>
          </a:p>
        </p:txBody>
      </p:sp>
      <p:sp>
        <p:nvSpPr>
          <p:cNvPr id="5" name="Text 2"/>
          <p:cNvSpPr/>
          <p:nvPr/>
        </p:nvSpPr>
        <p:spPr>
          <a:xfrm>
            <a:off x="6753225" y="2583061"/>
            <a:ext cx="7090886" cy="952619"/>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By exposing ML models through well-defined </a:t>
            </a:r>
            <a:r>
              <a:rPr lang="en-US" sz="1550" b="1" dirty="0">
                <a:solidFill>
                  <a:srgbClr val="DAD1E6"/>
                </a:solidFill>
                <a:latin typeface="Fira Sans" pitchFamily="34" charset="0"/>
                <a:ea typeface="Fira Sans" pitchFamily="34" charset="-122"/>
                <a:cs typeface="Fira Sans" pitchFamily="34" charset="-120"/>
              </a:rPr>
              <a:t>RESTful APIs</a:t>
            </a:r>
            <a:r>
              <a:rPr lang="en-US" sz="1550" dirty="0">
                <a:solidFill>
                  <a:srgbClr val="DAD1E6"/>
                </a:solidFill>
                <a:latin typeface="Fira Sans" pitchFamily="34" charset="0"/>
                <a:ea typeface="Fira Sans" pitchFamily="34" charset="-122"/>
                <a:cs typeface="Fira Sans" pitchFamily="34" charset="-120"/>
              </a:rPr>
              <a:t>, we enable seamless communication and functionality within broader applications and services.</a:t>
            </a:r>
            <a:endParaRPr lang="en-US" sz="1550" dirty="0"/>
          </a:p>
        </p:txBody>
      </p:sp>
      <p:sp>
        <p:nvSpPr>
          <p:cNvPr id="6" name="Text 3"/>
          <p:cNvSpPr/>
          <p:nvPr/>
        </p:nvSpPr>
        <p:spPr>
          <a:xfrm>
            <a:off x="6753225" y="3714274"/>
            <a:ext cx="709088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DAD1E6"/>
                </a:solidFill>
                <a:latin typeface="Fira Sans" pitchFamily="34" charset="0"/>
                <a:ea typeface="Fira Sans" pitchFamily="34" charset="-122"/>
                <a:cs typeface="Fira Sans" pitchFamily="34" charset="-120"/>
              </a:rPr>
              <a:t>Real-time Inference</a:t>
            </a:r>
            <a:endParaRPr lang="en-US" sz="1550" dirty="0"/>
          </a:p>
        </p:txBody>
      </p:sp>
      <p:sp>
        <p:nvSpPr>
          <p:cNvPr id="7" name="Text 4"/>
          <p:cNvSpPr/>
          <p:nvPr/>
        </p:nvSpPr>
        <p:spPr>
          <a:xfrm>
            <a:off x="6753225" y="4101227"/>
            <a:ext cx="709088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DAD1E6"/>
                </a:solidFill>
                <a:latin typeface="Fira Sans" pitchFamily="34" charset="0"/>
                <a:ea typeface="Fira Sans" pitchFamily="34" charset="-122"/>
                <a:cs typeface="Fira Sans" pitchFamily="34" charset="-120"/>
              </a:rPr>
              <a:t>Scalability</a:t>
            </a:r>
            <a:endParaRPr lang="en-US" sz="1550" dirty="0"/>
          </a:p>
        </p:txBody>
      </p:sp>
      <p:sp>
        <p:nvSpPr>
          <p:cNvPr id="8" name="Text 5"/>
          <p:cNvSpPr/>
          <p:nvPr/>
        </p:nvSpPr>
        <p:spPr>
          <a:xfrm>
            <a:off x="6753225" y="4488180"/>
            <a:ext cx="709088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DAD1E6"/>
                </a:solidFill>
                <a:latin typeface="Fira Sans" pitchFamily="34" charset="0"/>
                <a:ea typeface="Fira Sans" pitchFamily="34" charset="-122"/>
                <a:cs typeface="Fira Sans" pitchFamily="34" charset="-120"/>
              </a:rPr>
              <a:t>Cross-platform Accessibility</a:t>
            </a:r>
            <a:endParaRPr lang="en-US" sz="1550" dirty="0"/>
          </a:p>
        </p:txBody>
      </p:sp>
      <p:sp>
        <p:nvSpPr>
          <p:cNvPr id="9" name="Shape 6"/>
          <p:cNvSpPr/>
          <p:nvPr/>
        </p:nvSpPr>
        <p:spPr>
          <a:xfrm>
            <a:off x="6753225" y="5028962"/>
            <a:ext cx="7090886" cy="2304336"/>
          </a:xfrm>
          <a:prstGeom prst="roundRect">
            <a:avLst>
              <a:gd name="adj" fmla="val 1292"/>
            </a:avLst>
          </a:prstGeom>
          <a:solidFill>
            <a:srgbClr val="262626"/>
          </a:solidFill>
          <a:ln/>
        </p:spPr>
      </p:sp>
      <p:pic>
        <p:nvPicPr>
          <p:cNvPr id="10" name="Image 1" descr="preencoded.png"/>
          <p:cNvPicPr>
            <a:picLocks noChangeAspect="1"/>
          </p:cNvPicPr>
          <p:nvPr/>
        </p:nvPicPr>
        <p:blipFill>
          <a:blip r:embed="rId4"/>
          <a:stretch>
            <a:fillRect/>
          </a:stretch>
        </p:blipFill>
        <p:spPr>
          <a:xfrm>
            <a:off x="6951583" y="5296019"/>
            <a:ext cx="310039" cy="248007"/>
          </a:xfrm>
          <a:prstGeom prst="rect">
            <a:avLst/>
          </a:prstGeom>
        </p:spPr>
      </p:pic>
      <p:sp>
        <p:nvSpPr>
          <p:cNvPr id="11" name="Text 7"/>
          <p:cNvSpPr/>
          <p:nvPr/>
        </p:nvSpPr>
        <p:spPr>
          <a:xfrm>
            <a:off x="7459980" y="5276850"/>
            <a:ext cx="2604135" cy="310158"/>
          </a:xfrm>
          <a:prstGeom prst="rect">
            <a:avLst/>
          </a:prstGeom>
          <a:noFill/>
          <a:ln/>
        </p:spPr>
        <p:txBody>
          <a:bodyPr wrap="none" lIns="0" tIns="0" rIns="0" bIns="0" rtlCol="0" anchor="t"/>
          <a:lstStyle/>
          <a:p>
            <a:pPr marL="0" indent="0" algn="l">
              <a:lnSpc>
                <a:spcPts val="2400"/>
              </a:lnSpc>
              <a:buNone/>
            </a:pPr>
            <a:r>
              <a:rPr lang="en-US" sz="1950" b="1" dirty="0">
                <a:solidFill>
                  <a:srgbClr val="FFFFFF"/>
                </a:solidFill>
                <a:latin typeface="Inconsolata Bold" pitchFamily="34" charset="0"/>
                <a:ea typeface="Inconsolata Bold" pitchFamily="34" charset="-122"/>
                <a:cs typeface="Inconsolata Bold" pitchFamily="34" charset="-120"/>
              </a:rPr>
              <a:t>Why is this critical?</a:t>
            </a:r>
            <a:endParaRPr lang="en-US" sz="1950" dirty="0"/>
          </a:p>
        </p:txBody>
      </p:sp>
      <p:sp>
        <p:nvSpPr>
          <p:cNvPr id="12" name="Text 8"/>
          <p:cNvSpPr/>
          <p:nvPr/>
        </p:nvSpPr>
        <p:spPr>
          <a:xfrm>
            <a:off x="7459980" y="5785366"/>
            <a:ext cx="6185773" cy="127015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Fira Sans" pitchFamily="34" charset="0"/>
                <a:ea typeface="Fira Sans" pitchFamily="34" charset="-122"/>
                <a:cs typeface="Fira Sans" pitchFamily="34" charset="-120"/>
              </a:rPr>
              <a:t>Without robust API integration, even the most sophisticated ML model remains an isolated artifact, unable to deliver its value to end-users or other systems. It's the pipeline that transforms potential into impact.</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1365</Words>
  <Application>Microsoft Office PowerPoint</Application>
  <PresentationFormat>Custom</PresentationFormat>
  <Paragraphs>153</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Fira Sans</vt:lpstr>
      <vt:lpstr>Calibri</vt:lpstr>
      <vt:lpstr>Arial</vt:lpstr>
      <vt:lpstr>Inconsolata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Reshma Muthu</dc:creator>
  <cp:lastModifiedBy>Reshma Muthu</cp:lastModifiedBy>
  <cp:revision>4</cp:revision>
  <dcterms:created xsi:type="dcterms:W3CDTF">2025-09-17T17:39:06Z</dcterms:created>
  <dcterms:modified xsi:type="dcterms:W3CDTF">2025-09-18T07:26:32Z</dcterms:modified>
</cp:coreProperties>
</file>